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h8DcT9K/P89CpGkXbwUmhTT5A1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41"/>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41"/>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 name="Google Shape;1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3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3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4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 name="Google Shape;9;p31"/>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160020" y="290624"/>
            <a:ext cx="8668230" cy="3674158"/>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US" sz="3200"/>
              <a:t>Supervised ML Regression </a:t>
            </a:r>
            <a:br>
              <a:rPr b="1" lang="en-US" sz="3200"/>
            </a:br>
            <a:r>
              <a:rPr lang="en-US" sz="3200"/>
              <a:t>Capstone Project</a:t>
            </a:r>
            <a:br>
              <a:rPr b="1" i="0" lang="en-US" sz="3200">
                <a:solidFill>
                  <a:srgbClr val="FF0000"/>
                </a:solidFill>
                <a:latin typeface="Times New Roman"/>
                <a:ea typeface="Times New Roman"/>
                <a:cs typeface="Times New Roman"/>
                <a:sym typeface="Times New Roman"/>
              </a:rPr>
            </a:br>
            <a:r>
              <a:rPr i="0" lang="en-US" sz="3600">
                <a:solidFill>
                  <a:srgbClr val="FF0000"/>
                </a:solidFill>
                <a:latin typeface="Times New Roman"/>
                <a:ea typeface="Times New Roman"/>
                <a:cs typeface="Times New Roman"/>
                <a:sym typeface="Times New Roman"/>
              </a:rPr>
              <a:t>BIKE SHARING DEMAND PREDICTION</a:t>
            </a:r>
            <a:br>
              <a:rPr b="0" i="0" lang="en-US" sz="1400">
                <a:solidFill>
                  <a:srgbClr val="212121"/>
                </a:solidFill>
                <a:latin typeface="Times New Roman"/>
                <a:ea typeface="Times New Roman"/>
                <a:cs typeface="Times New Roman"/>
                <a:sym typeface="Times New Roman"/>
              </a:rPr>
            </a:br>
            <a:br>
              <a:rPr b="0" i="0" lang="en-US" sz="1400">
                <a:solidFill>
                  <a:srgbClr val="212121"/>
                </a:solidFill>
                <a:latin typeface="Times New Roman"/>
                <a:ea typeface="Times New Roman"/>
                <a:cs typeface="Times New Roman"/>
                <a:sym typeface="Times New Roman"/>
              </a:rPr>
            </a:br>
            <a:r>
              <a:rPr b="1" lang="en-US" sz="3600">
                <a:solidFill>
                  <a:schemeClr val="lt1"/>
                </a:solidFill>
                <a:latin typeface="Times New Roman"/>
                <a:ea typeface="Times New Roman"/>
                <a:cs typeface="Times New Roman"/>
                <a:sym typeface="Times New Roman"/>
              </a:rPr>
              <a:t>by </a:t>
            </a:r>
            <a:endParaRPr b="1" sz="3600">
              <a:solidFill>
                <a:schemeClr val="lt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1600">
              <a:solidFill>
                <a:schemeClr val="lt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5200"/>
              <a:buNone/>
            </a:pPr>
            <a:r>
              <a:t/>
            </a:r>
            <a:endParaRPr b="1" sz="1600">
              <a:solidFill>
                <a:schemeClr val="lt1"/>
              </a:solidFill>
              <a:latin typeface="Times New Roman"/>
              <a:ea typeface="Times New Roman"/>
              <a:cs typeface="Times New Roman"/>
              <a:sym typeface="Times New Roman"/>
            </a:endParaRPr>
          </a:p>
        </p:txBody>
      </p:sp>
      <p:sp>
        <p:nvSpPr>
          <p:cNvPr id="56" name="Google Shape;56;p1"/>
          <p:cNvSpPr txBox="1"/>
          <p:nvPr/>
        </p:nvSpPr>
        <p:spPr>
          <a:xfrm>
            <a:off x="2963046" y="3641615"/>
            <a:ext cx="330318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600" u="none" cap="none" strike="noStrike">
                <a:solidFill>
                  <a:srgbClr val="00B050"/>
                </a:solidFill>
                <a:latin typeface="Algerian"/>
                <a:ea typeface="Algerian"/>
                <a:cs typeface="Algerian"/>
                <a:sym typeface="Algerian"/>
              </a:rPr>
              <a:t>Prajwal  M V </a:t>
            </a:r>
            <a:endParaRPr b="0" i="0" sz="3600" u="none" cap="none" strike="noStrike">
              <a:solidFill>
                <a:srgbClr val="00B050"/>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0" y="150019"/>
            <a:ext cx="8832300" cy="52149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Bike Booking Monthly Trend</a:t>
            </a:r>
            <a:endParaRPr/>
          </a:p>
        </p:txBody>
      </p:sp>
      <p:sp>
        <p:nvSpPr>
          <p:cNvPr id="117" name="Google Shape;117;p10"/>
          <p:cNvSpPr txBox="1"/>
          <p:nvPr>
            <p:ph idx="1" type="body"/>
          </p:nvPr>
        </p:nvSpPr>
        <p:spPr>
          <a:xfrm>
            <a:off x="111674" y="678657"/>
            <a:ext cx="8832300" cy="1328737"/>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300"/>
              <a:buFont typeface="Arial"/>
              <a:buChar char="•"/>
            </a:pPr>
            <a:r>
              <a:rPr b="1" lang="en-US" sz="1300">
                <a:solidFill>
                  <a:srgbClr val="212121"/>
                </a:solidFill>
                <a:latin typeface="Times New Roman"/>
                <a:ea typeface="Times New Roman"/>
                <a:cs typeface="Times New Roman"/>
                <a:sym typeface="Times New Roman"/>
              </a:rPr>
              <a:t>June </a:t>
            </a:r>
            <a:r>
              <a:rPr lang="en-US" sz="1300">
                <a:solidFill>
                  <a:srgbClr val="212121"/>
                </a:solidFill>
                <a:latin typeface="Times New Roman"/>
                <a:ea typeface="Times New Roman"/>
                <a:cs typeface="Times New Roman"/>
                <a:sym typeface="Times New Roman"/>
              </a:rPr>
              <a:t>is the most preferred month for bike booking around </a:t>
            </a:r>
            <a:r>
              <a:rPr b="1" lang="en-US" sz="1300">
                <a:solidFill>
                  <a:srgbClr val="212121"/>
                </a:solidFill>
                <a:latin typeface="Times New Roman"/>
                <a:ea typeface="Times New Roman"/>
                <a:cs typeface="Times New Roman"/>
                <a:sym typeface="Times New Roman"/>
              </a:rPr>
              <a:t>896K </a:t>
            </a:r>
            <a:r>
              <a:rPr lang="en-US" sz="1300">
                <a:solidFill>
                  <a:srgbClr val="212121"/>
                </a:solidFill>
                <a:latin typeface="Times New Roman"/>
                <a:ea typeface="Times New Roman"/>
                <a:cs typeface="Times New Roman"/>
                <a:sym typeface="Times New Roman"/>
              </a:rPr>
              <a:t>bikes were rented in June.</a:t>
            </a:r>
            <a:endParaRPr/>
          </a:p>
          <a:p>
            <a:pPr indent="-88900" lvl="0" marL="171450" rtl="0" algn="l">
              <a:lnSpc>
                <a:spcPct val="115000"/>
              </a:lnSpc>
              <a:spcBef>
                <a:spcPts val="0"/>
              </a:spcBef>
              <a:spcAft>
                <a:spcPts val="0"/>
              </a:spcAft>
              <a:buClr>
                <a:schemeClr val="dk2"/>
              </a:buClr>
              <a:buSzPts val="1300"/>
              <a:buFont typeface="Arial"/>
              <a:buNone/>
            </a:pPr>
            <a:r>
              <a:t/>
            </a:r>
            <a:endParaRPr sz="13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300"/>
              <a:buFont typeface="Arial"/>
              <a:buChar char="•"/>
            </a:pPr>
            <a:r>
              <a:rPr b="1" lang="en-US" sz="1300">
                <a:solidFill>
                  <a:srgbClr val="212121"/>
                </a:solidFill>
                <a:latin typeface="Times New Roman"/>
                <a:ea typeface="Times New Roman"/>
                <a:cs typeface="Times New Roman"/>
                <a:sym typeface="Times New Roman"/>
              </a:rPr>
              <a:t>July </a:t>
            </a:r>
            <a:r>
              <a:rPr lang="en-US" sz="1300">
                <a:solidFill>
                  <a:srgbClr val="212121"/>
                </a:solidFill>
                <a:latin typeface="Times New Roman"/>
                <a:ea typeface="Times New Roman"/>
                <a:cs typeface="Times New Roman"/>
                <a:sym typeface="Times New Roman"/>
              </a:rPr>
              <a:t>and</a:t>
            </a:r>
            <a:r>
              <a:rPr b="1" lang="en-US" sz="1300">
                <a:solidFill>
                  <a:srgbClr val="212121"/>
                </a:solidFill>
                <a:latin typeface="Times New Roman"/>
                <a:ea typeface="Times New Roman"/>
                <a:cs typeface="Times New Roman"/>
                <a:sym typeface="Times New Roman"/>
              </a:rPr>
              <a:t> May </a:t>
            </a:r>
            <a:r>
              <a:rPr lang="en-US" sz="1300">
                <a:solidFill>
                  <a:srgbClr val="212121"/>
                </a:solidFill>
                <a:latin typeface="Times New Roman"/>
                <a:ea typeface="Times New Roman"/>
                <a:cs typeface="Times New Roman"/>
                <a:sym typeface="Times New Roman"/>
              </a:rPr>
              <a:t>are the second and third best.</a:t>
            </a:r>
            <a:r>
              <a:rPr b="1" lang="en-US" sz="1300">
                <a:solidFill>
                  <a:srgbClr val="212121"/>
                </a:solidFill>
                <a:latin typeface="Times New Roman"/>
                <a:ea typeface="Times New Roman"/>
                <a:cs typeface="Times New Roman"/>
                <a:sym typeface="Times New Roman"/>
              </a:rPr>
              <a:t>734K</a:t>
            </a:r>
            <a:r>
              <a:rPr lang="en-US" sz="1300">
                <a:solidFill>
                  <a:srgbClr val="212121"/>
                </a:solidFill>
                <a:latin typeface="Times New Roman"/>
                <a:ea typeface="Times New Roman"/>
                <a:cs typeface="Times New Roman"/>
                <a:sym typeface="Times New Roman"/>
              </a:rPr>
              <a:t> bikes were booked in </a:t>
            </a:r>
            <a:r>
              <a:rPr b="1" lang="en-US" sz="1300">
                <a:solidFill>
                  <a:srgbClr val="212121"/>
                </a:solidFill>
                <a:latin typeface="Times New Roman"/>
                <a:ea typeface="Times New Roman"/>
                <a:cs typeface="Times New Roman"/>
                <a:sym typeface="Times New Roman"/>
              </a:rPr>
              <a:t>July</a:t>
            </a:r>
            <a:r>
              <a:rPr lang="en-US" sz="1300">
                <a:solidFill>
                  <a:srgbClr val="212121"/>
                </a:solidFill>
                <a:latin typeface="Times New Roman"/>
                <a:ea typeface="Times New Roman"/>
                <a:cs typeface="Times New Roman"/>
                <a:sym typeface="Times New Roman"/>
              </a:rPr>
              <a:t>, and </a:t>
            </a:r>
            <a:r>
              <a:rPr b="1" lang="en-US" sz="1300">
                <a:solidFill>
                  <a:srgbClr val="212121"/>
                </a:solidFill>
                <a:latin typeface="Times New Roman"/>
                <a:ea typeface="Times New Roman"/>
                <a:cs typeface="Times New Roman"/>
                <a:sym typeface="Times New Roman"/>
              </a:rPr>
              <a:t>707K </a:t>
            </a:r>
            <a:r>
              <a:rPr lang="en-US" sz="1300">
                <a:solidFill>
                  <a:srgbClr val="212121"/>
                </a:solidFill>
                <a:latin typeface="Times New Roman"/>
                <a:ea typeface="Times New Roman"/>
                <a:cs typeface="Times New Roman"/>
                <a:sym typeface="Times New Roman"/>
              </a:rPr>
              <a:t>were booked in </a:t>
            </a:r>
            <a:r>
              <a:rPr b="1" lang="en-US" sz="1300">
                <a:solidFill>
                  <a:srgbClr val="212121"/>
                </a:solidFill>
                <a:latin typeface="Times New Roman"/>
                <a:ea typeface="Times New Roman"/>
                <a:cs typeface="Times New Roman"/>
                <a:sym typeface="Times New Roman"/>
              </a:rPr>
              <a:t>May</a:t>
            </a:r>
            <a:r>
              <a:rPr lang="en-US" sz="1300">
                <a:solidFill>
                  <a:srgbClr val="212121"/>
                </a:solidFill>
                <a:latin typeface="Times New Roman"/>
                <a:ea typeface="Times New Roman"/>
                <a:cs typeface="Times New Roman"/>
                <a:sym typeface="Times New Roman"/>
              </a:rPr>
              <a:t>.</a:t>
            </a:r>
            <a:endParaRPr/>
          </a:p>
          <a:p>
            <a:pPr indent="0" lvl="0" marL="0" rtl="0" algn="l">
              <a:lnSpc>
                <a:spcPct val="115000"/>
              </a:lnSpc>
              <a:spcBef>
                <a:spcPts val="0"/>
              </a:spcBef>
              <a:spcAft>
                <a:spcPts val="0"/>
              </a:spcAft>
              <a:buClr>
                <a:schemeClr val="dk2"/>
              </a:buClr>
              <a:buSzPts val="1300"/>
              <a:buNone/>
            </a:pPr>
            <a:r>
              <a:t/>
            </a:r>
            <a:endParaRPr b="1" i="0" sz="13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300"/>
              <a:buFont typeface="Arial"/>
              <a:buChar char="•"/>
            </a:pPr>
            <a:r>
              <a:rPr i="0" lang="en-US" sz="1300">
                <a:solidFill>
                  <a:srgbClr val="212121"/>
                </a:solidFill>
                <a:latin typeface="Times New Roman"/>
                <a:ea typeface="Times New Roman"/>
                <a:cs typeface="Times New Roman"/>
                <a:sym typeface="Times New Roman"/>
              </a:rPr>
              <a:t>Demand for bikes was </a:t>
            </a:r>
            <a:r>
              <a:rPr b="1" i="0" lang="en-US" sz="1300">
                <a:solidFill>
                  <a:srgbClr val="212121"/>
                </a:solidFill>
                <a:latin typeface="Times New Roman"/>
                <a:ea typeface="Times New Roman"/>
                <a:cs typeface="Times New Roman"/>
                <a:sym typeface="Times New Roman"/>
              </a:rPr>
              <a:t>least </a:t>
            </a:r>
            <a:r>
              <a:rPr i="0" lang="en-US" sz="1300">
                <a:solidFill>
                  <a:srgbClr val="212121"/>
                </a:solidFill>
                <a:latin typeface="Times New Roman"/>
                <a:ea typeface="Times New Roman"/>
                <a:cs typeface="Times New Roman"/>
                <a:sym typeface="Times New Roman"/>
              </a:rPr>
              <a:t>in </a:t>
            </a:r>
            <a:r>
              <a:rPr b="1" i="0" lang="en-US" sz="1300">
                <a:solidFill>
                  <a:srgbClr val="212121"/>
                </a:solidFill>
                <a:latin typeface="Times New Roman"/>
                <a:ea typeface="Times New Roman"/>
                <a:cs typeface="Times New Roman"/>
                <a:sym typeface="Times New Roman"/>
              </a:rPr>
              <a:t>Jan</a:t>
            </a:r>
            <a:r>
              <a:rPr i="0" lang="en-US" sz="1300">
                <a:solidFill>
                  <a:srgbClr val="212121"/>
                </a:solidFill>
                <a:latin typeface="Times New Roman"/>
                <a:ea typeface="Times New Roman"/>
                <a:cs typeface="Times New Roman"/>
                <a:sym typeface="Times New Roman"/>
              </a:rPr>
              <a:t>, followed by </a:t>
            </a:r>
            <a:r>
              <a:rPr b="1" i="0" lang="en-US" sz="1300">
                <a:solidFill>
                  <a:srgbClr val="212121"/>
                </a:solidFill>
                <a:latin typeface="Times New Roman"/>
                <a:ea typeface="Times New Roman"/>
                <a:cs typeface="Times New Roman"/>
                <a:sym typeface="Times New Roman"/>
              </a:rPr>
              <a:t>Feb </a:t>
            </a:r>
            <a:r>
              <a:rPr i="0" lang="en-US" sz="1300">
                <a:solidFill>
                  <a:srgbClr val="212121"/>
                </a:solidFill>
                <a:latin typeface="Times New Roman"/>
                <a:ea typeface="Times New Roman"/>
                <a:cs typeface="Times New Roman"/>
                <a:sym typeface="Times New Roman"/>
              </a:rPr>
              <a:t>and </a:t>
            </a:r>
            <a:r>
              <a:rPr b="1" i="0" lang="en-US" sz="1300">
                <a:solidFill>
                  <a:srgbClr val="212121"/>
                </a:solidFill>
                <a:latin typeface="Times New Roman"/>
                <a:ea typeface="Times New Roman"/>
                <a:cs typeface="Times New Roman"/>
                <a:sym typeface="Times New Roman"/>
              </a:rPr>
              <a:t>Dec</a:t>
            </a:r>
            <a:r>
              <a:rPr i="0" lang="en-US" sz="1300">
                <a:solidFill>
                  <a:srgbClr val="212121"/>
                </a:solidFill>
                <a:latin typeface="Times New Roman"/>
                <a:ea typeface="Times New Roman"/>
                <a:cs typeface="Times New Roman"/>
                <a:sym typeface="Times New Roman"/>
              </a:rPr>
              <a:t>. </a:t>
            </a:r>
            <a:r>
              <a:rPr b="1" i="0" lang="en-US" sz="1300">
                <a:solidFill>
                  <a:srgbClr val="212121"/>
                </a:solidFill>
                <a:latin typeface="Times New Roman"/>
                <a:ea typeface="Times New Roman"/>
                <a:cs typeface="Times New Roman"/>
                <a:sym typeface="Times New Roman"/>
              </a:rPr>
              <a:t>150K </a:t>
            </a:r>
            <a:r>
              <a:rPr i="0" lang="en-US" sz="1300">
                <a:solidFill>
                  <a:srgbClr val="212121"/>
                </a:solidFill>
                <a:latin typeface="Times New Roman"/>
                <a:ea typeface="Times New Roman"/>
                <a:cs typeface="Times New Roman"/>
                <a:sym typeface="Times New Roman"/>
              </a:rPr>
              <a:t>bikes were rented in </a:t>
            </a:r>
            <a:r>
              <a:rPr b="1" i="0" lang="en-US" sz="1300">
                <a:solidFill>
                  <a:srgbClr val="212121"/>
                </a:solidFill>
                <a:latin typeface="Times New Roman"/>
                <a:ea typeface="Times New Roman"/>
                <a:cs typeface="Times New Roman"/>
                <a:sym typeface="Times New Roman"/>
              </a:rPr>
              <a:t>Jan</a:t>
            </a:r>
            <a:r>
              <a:rPr i="0" lang="en-US" sz="1300">
                <a:solidFill>
                  <a:srgbClr val="212121"/>
                </a:solidFill>
                <a:latin typeface="Times New Roman"/>
                <a:ea typeface="Times New Roman"/>
                <a:cs typeface="Times New Roman"/>
                <a:sym typeface="Times New Roman"/>
              </a:rPr>
              <a:t>, </a:t>
            </a:r>
            <a:r>
              <a:rPr b="1" i="0" lang="en-US" sz="1300">
                <a:solidFill>
                  <a:srgbClr val="212121"/>
                </a:solidFill>
                <a:latin typeface="Times New Roman"/>
                <a:ea typeface="Times New Roman"/>
                <a:cs typeface="Times New Roman"/>
                <a:sym typeface="Times New Roman"/>
              </a:rPr>
              <a:t>151k </a:t>
            </a:r>
            <a:r>
              <a:rPr i="0" lang="en-US" sz="1300">
                <a:solidFill>
                  <a:srgbClr val="212121"/>
                </a:solidFill>
                <a:latin typeface="Times New Roman"/>
                <a:ea typeface="Times New Roman"/>
                <a:cs typeface="Times New Roman"/>
                <a:sym typeface="Times New Roman"/>
              </a:rPr>
              <a:t>in </a:t>
            </a:r>
            <a:r>
              <a:rPr b="1" i="0" lang="en-US" sz="1300">
                <a:solidFill>
                  <a:srgbClr val="212121"/>
                </a:solidFill>
                <a:latin typeface="Times New Roman"/>
                <a:ea typeface="Times New Roman"/>
                <a:cs typeface="Times New Roman"/>
                <a:sym typeface="Times New Roman"/>
              </a:rPr>
              <a:t>Feb</a:t>
            </a:r>
            <a:r>
              <a:rPr i="0" lang="en-US" sz="1300">
                <a:solidFill>
                  <a:srgbClr val="212121"/>
                </a:solidFill>
                <a:latin typeface="Times New Roman"/>
                <a:ea typeface="Times New Roman"/>
                <a:cs typeface="Times New Roman"/>
                <a:sym typeface="Times New Roman"/>
              </a:rPr>
              <a:t>, and </a:t>
            </a:r>
            <a:r>
              <a:rPr b="1" i="0" lang="en-US" sz="1300">
                <a:solidFill>
                  <a:srgbClr val="212121"/>
                </a:solidFill>
                <a:latin typeface="Times New Roman"/>
                <a:ea typeface="Times New Roman"/>
                <a:cs typeface="Times New Roman"/>
                <a:sym typeface="Times New Roman"/>
              </a:rPr>
              <a:t>185K </a:t>
            </a:r>
            <a:r>
              <a:rPr i="0" lang="en-US" sz="1300">
                <a:solidFill>
                  <a:srgbClr val="212121"/>
                </a:solidFill>
                <a:latin typeface="Times New Roman"/>
                <a:ea typeface="Times New Roman"/>
                <a:cs typeface="Times New Roman"/>
                <a:sym typeface="Times New Roman"/>
              </a:rPr>
              <a:t>in </a:t>
            </a:r>
            <a:r>
              <a:rPr b="1" i="0" lang="en-US" sz="1300">
                <a:solidFill>
                  <a:srgbClr val="212121"/>
                </a:solidFill>
                <a:latin typeface="Times New Roman"/>
                <a:ea typeface="Times New Roman"/>
                <a:cs typeface="Times New Roman"/>
                <a:sym typeface="Times New Roman"/>
              </a:rPr>
              <a:t>Dec.</a:t>
            </a:r>
            <a:endParaRPr b="1" sz="1300">
              <a:solidFill>
                <a:srgbClr val="212121"/>
              </a:solidFill>
              <a:latin typeface="Times New Roman"/>
              <a:ea typeface="Times New Roman"/>
              <a:cs typeface="Times New Roman"/>
              <a:sym typeface="Times New Roman"/>
            </a:endParaRPr>
          </a:p>
        </p:txBody>
      </p:sp>
      <p:sp>
        <p:nvSpPr>
          <p:cNvPr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id="118" name="Google Shape;118;p10"/>
          <p:cNvSpPr/>
          <p:nvPr/>
        </p:nvSpPr>
        <p:spPr>
          <a:xfrm>
            <a:off x="155575" y="2608028"/>
            <a:ext cx="6984696" cy="15743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id="119" name="Google Shape;119;p10"/>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V0AAAEICAYAAAD8yyfzAAAABHNCSVQICAgIfAhkiAAAAAlwSFlzAAALEgAACxIB0t1+/AAAADh0RVh0U29mdHdhcmUAbWF0cGxvdGxpYiB2ZXJzaW9uMy4yLjIsIGh0dHA6Ly9tYXRwbG90bGliLm9yZy+WH4yJAAAgAElEQVR4nO3daXxU5cH38d8smewra0IwBSFB9iRokL2oSFkURb2xCkpRwRYBpVQsPtyVKtqyCKKCfKwo2ILcoGwBoSCbiCCYsIMQIGwhCZCQlWwzz4uUqSiBVJJrIv1/X5GzzXWdHH6cOQPB4nK5XIiIiBFWTw9AROS/iaIrImKQoisiYpCiKyJikKIrImKQoisiYpCia9j48eN55513ANi2bRtdunSp1teLiYkhNTW1yo7Xu3dvtm3bVmXH+7n4b523VD27pwdws+nevTvnzp3DZrNht9uJjY3llVdeITw8HIAJEyZ4eIQ3JjExsdqOnZGRwbRp09i0aRP5+fnUq1ePXr168dRTT+Hn51dtrztjxgxSU1OZPHlyhdvcyLzXrl3LjBkzOHnyJF5eXsTExPDaa6/RsGHDn3xM+fnSnW41mDVrFklJSXz55ZfUqlWLP//5z54e0g0rLS2t1uNnZ2czYMAAioqKWLBgAUlJScyZM4ecnBxOnDhRra9dnVJTU3nxxRcZO3YsO3fuZN26dTz22GPYbDZPD008RNGtRt7e3vTs2ZOUlBT3srFjx/Lmm29edfu5c+fSq1cvzp49S3FxMX/5y1/o1q0bHTp0YPz48Vy6dOmq+6WmpvL4448THx9PQkICo0aNumL9V199RY8ePWjXrh2vvPIKl/8R4okTJxg0aBAJCQkkJCQwevRocnJy3Pt1796d2bNn07dvX9q2bUtpaSndu3fnq6++AsrvEEeOHMkf/vAHYmNj6d27N3v27HHvv2/fPvr160dsbCwjRoxg1KhRFc59zpw5+Pv7M2nSJCIjIwEIDw/n5ZdfplmzZgB8++239O/fn/j4ePr378+33357xVgvj+vy2H7/+98DcOrUKWJiYvjss8/o1q0bCQkJzJw5E4BNmzbx3nvvsWrVKmJjY7nvvvuuOr7/ZN7fd+DAASIjI7nzzjuxWCwEBARw7733EhERAYDT6WT27NncfffdJCQkMHLkSLKzs937jxgxgo4dOxIfH89jjz3G4cOH3es2btxIr169iI2NpXPnzvztb39zr1u4cCH33HMPd9xxB8OGDSM9Pd29LiYmhvnz51/1mrjetSQ3TtGtRoWFhaxcuZI2bdpcd9u3336bzz77jI8//pj69eszefJkjh07xpIlS1izZg0ZGRnuZ8E/NH36dDp27Mg333zDpk2bePzxx69Yv2HDBhYtWsSyZctYtWoVmzdvBsDlcjF06FA2b97MqlWrOHv2LDNmzLhi38TERGbPns2OHTuw23/8NOqLL76gd+/e7Nixg+7du7vv6ouLixk+fDgPPPAA27dvp0+fPqxdu7bC+W/dupV77rkHq/Xql2R2djZDhw5l4MCBbNu2jcGDBzN06FCysrIqPqk/sHPnTj7//HM++ugj3nnnHVJSUujSpQtDhw7lV7/6FUlJSSxbtqxSx6po3j/UokULjh49ysSJE/n666/Jz8+/Yv28efNYu3YtH3/8MZs3byY4OPiKR1BdunRh9erVbN26lebNm7v/IAEYN24cEyZMICkpiRUrVtC+fXug/FxOmTKFadOm8eWXX9KgQQNeeOGFK163omvieteS3DhFtxr87ne/o127drRr144tW7YwZMiQCrd1uVy8/vrrbNmyhblz5xIWFobL5WLhwoX88Y9/JCQkhICAAIYOHVrhc0W73c6ZM2fIyMjA29ubdu3aXbH+6aefJigoiIiICBISEjh48CAAUVFRdOzYEYfDQVhYGIMHD+abb765Yt+BAwcSHh6Oj4/PVV87Pj6erl27YrPZuP/++93H3rVrF6WlpQwaNAgvLy969OhBq1atKjwP2dnZ1KlTp8L1GzZsICoqin79+mG32+nTpw+NGzdm/fr1Fe7zQ8OHD8fHx4dmzZrRrFkz91h/iorm/UMNGzZk3rx5pKenM2rUKNq3b8/YsWPd8V2wYAHPP/889evXx+FwMHz4cFavXu1+nPPQQw8REBCAw+Hgueee4+DBg+Tm5gLl3/cjR46Ql5dHcHAwLVq0AGD58uX079+fFi1a4HA4eOGFF0hOTubUqVPucVV0TVzvWpIbpw/SqsE777xDhw4dKCsrY926dQwcOJDExMSrRiU3N5eFCxfy5ptvEhgYCMCFCxcoLCzkwQcfdG/ncrlwOp1Xfb0xY8Ywffp0HnroIYKDgxk8eDAPPfSQe/33X9fX19f9G/7cuXO89tpr7Nixg/z8fFwuF0FBQVcc+/IHgBWpXbu2+9c+Pj4UFRVRWlpKRkYG9erVw2KxVOpYISEhZGZmVrg+IyPD/Zb8soiIiCveNl/P98fq6+tLQUFBpfe91rG+P++rvRto27Yt06dPB2D37t08//zzzJo1i9GjR3PmzBl+97vfXXGHb7VaOX/+PLVr1+bNN9/k888/58KFC+5tsrKyCAwM5K233mLmzJlMmTKFmJgYRo8eTWxsLBkZGe4AA/j7+xMSEkJ6err70U1F18T1riW5cYpuNbLZbPTo0YPx48ezc+dOevbs+aNtgoKCmDRpEqNGjeLtt98mPj6e0NBQfHx8SExMpF69etd9nTp16vDqq68CsGPHDgYPHsztt99OVFTUNfebOnUqFouF5cuXExISwtq1a3/0tyu+H83/RJ06dUhPT8flcrmPkZaWVuEn9nfeeSf//Oc/GT58+FUfMdStW5czZ85csSwtLY3OnTsD5eEoLCx0r7tWwH/op87xp2jdujU9evRwP5utX78+EydOJD4+/kfbLlmyhHXr1jFnzhwiIyPJzc3l9ttvdz9/bd26NTNnzqSkpIS///3vjBo1io0bN1K3bl1Onz7tPk5BQQHZ2dnVei1J5enxQjVyuVysXbuWnJwcbr311gq3S0hIYPLkyTz33HPs3r0bq9XKww8/zMSJEzl//jwA6enp7uduP3T5eSxAcHAwFoulwmej35efn4+fnx+BgYGkp6fz/vvv/4RZXl3btm2x2Wx8/PHHlJaWsnbt2go/bAIYPHgw+fn5vPjii+5gpKen8/rrr3Pw4EG6du3K8ePHWb58OaWlpaxcuZIjR47QrVs3AJo1a8bKlSspKSlhz549rF69utJjrVWrFqdPn67wncSN2LFjBwsXLnR/H1NSUvjiiy/cz/kfffRRpk2b5p7zhQsX3M++8/PzcTgchIaGUlhYyNSpU93HLS4uZtmyZeTm5uLl5YW/v7/7e96nTx8+/fRTDhw4QHFxMVOnTqV169buu9xr+anXklSezmY1GDZsGLGxscTFxTFt2jTeeOMNmjZtes19OnbsyMSJExk2bBj79u1jzJgxREVF8cgjjxAXF8eTTz7JsWPHrrrvnj17ePjhh4mNjeXZZ59l3Lhxlfo7oMOHD2f//v20a9eOZ555hh49evyk+V6Nw+FgxowZLFq0iNtvv51ly5bRrVs3HA7HVbcPCQlh/vz52O12HnnkEWJjY3niiScIDAwkKiqK0NBQZs2axZw5c0hISOD9999n1qxZhIWFATBq1ChOnDjBHXfcwYwZM+jbt2+lx3r5HUhCQgIPPPDAjU/+e4KCgvjiiy/o27cvsbGxPP3009x999089dRTAAwaNIju3bvzm9/8htjYWB555BF2794NQL9+/YiIiKBz58707t2btm3bXnHspUuX0r17d+Li4liwYAGTJk0CoEOHDowcOZLnnnuOTp06cfLkyQr/1sgP/dRrSSrPoh9iLqY8/PDDDBgwgP79+3t6KCIeoztdqTbbt28nMzOT0tJSPvvsMw4dOuR+Bivy30ofpEm1OXbsGKNGjaKwsJDIyEjeeust6tat6+lhiXiUHi+IiBikxwsiIgYpuiIiBim6IiIGKboiIgYpuiIiBim6IiIGKboiIgYpuiIiBim6IiIGKboiIgYpuiIiBim6IiIGKbpy0yoqLfL0EGoMnYuaQz9lTG5qHWd09PQQaoQtz23x9BDkX3SnKyJikKIrImKQoisiYpCiKyJikKIrImKQoisiYpCiKyJikKIrImKQoisiYpCiKyJikKIrImKQoisiYpCiKyJikKIrImKQoisiYpCiKyJikKIrImKQoisiYpCiKyJikKIrImKQoisiYpCiKyJikKIrImKQoisiYpCiKyJikKIrImKQoisiYpCiKyJikKIrImKQoisiYpCiKyJikKIrImKQoisiYpCiKyJikKIrImKQoisiYpCiKyJikKIrImKQoisiYpCiKyJikKIrImKQoisiYtANR7eopKwqxnFT0LkQkeux3+gBvL1sxI+ZWxVj+dnbOWmQp4cgIjWcHi+IiBik6IqIGKToiogYpOiKiBik6IqIGKToiogYpOiKiBik6IqIGKToiogYpOiKiBik6IqIGKToiogYpOiKiBik6IqIGKToiogYpOjWIK7SIk8PocbQuZCb1Q3/EHOpOha7NycmtPL0MGqEW8bv8fQQRKqF7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VEDFJ0RUQMUnRFRAxSdEWkUpxFRZ4eQo1xI+fCXoXjEJGbmNXbm41dunp6GDVC100bf/K+utMVETFI0RURMUjRFRExSNEVETFI0RURMUjRFRExSNEVETFI0RURMUjRFRExSNEVETFI0RURMUjRFRExSNEVETFI0RURMUjRFRExSNEVETFI0RURMUjRFRExyOP/XU9xXhYpn77JpfNnaDvyPXJS95G+LRGAS1lp3HL3E4Q0jefkunkUZp7CO6QOt/T4DRarlQv7vyIzeR02H38a9X4Wm7dvpZZhgaNL3sLlLMXq8KVRn2exOXw9fCaqRnpOCYP/kcqRzCL2/7E5dpuFxclZLErOxulyMb1/Qyzwo22utl9pmYtRn54iM6+UNg18+WOP+gDM+jKTfx7KpUGwF1MeiMTLZmF84hkOZVyiYaiDv9zXAJvV4tkTUQVyj+dy/NPjYIWAWwII7xrO4XmHsVgsOEIcNB3YFIvVwvGlx8k9mgsWaPLrJvjW9WXv9L0AWGwWmj7RFJuXjYPvH8RV5sLmYyP6iWhsPjYOfXCIktwSXC4XTR5tgm+98uuw+GIx3074ljZj2+Bb5+a4Nn/o/06fYuO5c0xu2Yo/HThAobOMAJud/73tNpKys/nHqZMAnCwo5PkmTbgzLIwRu3dxND+f9+PiifQtPy87srL4+8kTOIHfNmpMTGAg048c4WhBPhE+Pvy+aTQ2S825Hj1+p2v38afpIy/iH34rAMGNWhM94CWiB7yEI7AWgVEtyE87iquslOgBL+FTqwEXjybjKislc9d6ogf8kbDmHTm3a32ll1msNn7RayjRA8YR0iSO83u/9PBZqDrBvjbmP9GI2MjyC/JsTglfH89n/pON+GRwY+oHef1om6vtB7D6YA631fPhk8GNuFTiZP/ZQs7llbL1eD6LhzTmtno+rDmYw67TBZSUufhkcGOi6/iw7rtc4/OuDt5h3rR4rgWtRrWiJLeE4uxibht6Gy1HtsS7ljdZ+7IoyS8h70QerZ5vRdR9UZz98iwAzYc3p+XIltS5vQ6Z2zPL4zuwKS1HtiSsVRgZ2zIAaPpE+bJbet9C2sY092uf2XCGgKgAj8zbhGKnkyN5eQBsz8ritsBAprduQ7PAQLZnXSAhLIzprdswvXUb6vl4Ex8ais1i4dXmLehau477OEVlZSxLS2Nyq9ZMb92GmMBADubmUupyMr11G37h58/WC+c9Nc2r8nh0rXYHdh//Hy0vys7Ayz8Im8OHoouZ+NZpCIBv3VvIP32YS1np+NaOxGK1ERTVgry0I5VeZrU78AoIAcBitWGxePw0VBkfLyvBvjb31xuP5OF0waMfHmN84hnKnK4fbXO1/QBOXCimWX0fAJrX92HniQJ2nynkzl+Uf7863RrAzpMFnMgqoVm9f20XXr7dzcAR5MDqVX5tWGwW7H527L7lbw4tVgsWqwWbtw27rx2X00VpYSl2//L1Vlv5fs4SJ371/bB6WXEEO9zHuvw77/J2ZcVl+DXwA6Akr4SyS2V4h3kbm6tpK8+e5d569QCI8PHhkrMMgLzSUoLsXu7tzhQWEurlhZ/NhsViIczhuOI4+3JzsFrgxb17eO3QQQrLyjhzqZDG/uV/YDXx92dfTo6hWVVOja1N9uEdhDSJB8AnrD65Jw8CkHviAGVFBZQVFWDzLr8rs3n7Unap8ssuKyu+xLld6wm9rb3JqRl1Lq+U4jIX859shK+XlTUHK38BNq7tzbbj+QBsPZ5PziUnOZfKCPAuj3Ogt5WcS2U0ruVgW2r5dl8dzSfnUlnVT8SD8k/nU5JXgl94eRSLLxZz8dBFQpqFYLVb8Q7zJunVJI793zHqtS8PSdGFInZP3U3a5jT8IvzcxyorKuPslrPUiS+/W3OWOtkzbQ/HFh0j8BeBAKRtSCO8S7jhWZpT6nSSfDGbuJBQACJ9fdmXk8OTO3dwKC+XlkFB7m03nT9H51q1KzxWVnEJ54uL+UvLVrQMDGJ5WhoNff3YdTEbgKSL2eSVllbvhP5DNTa6F1OSCW4SB4Bf3Sh8a0fy3Sev4ywuxO4XXB7QokIAyooKsfn4VXoZgMvlIvXz94no/NBV77RvFoE+VtpHlc+vQ2N/jmQWVXrfu2MCuVTi5NEPj+GwWagdYCfQx0ZeUXlUc4ucBPnYaBHuS0xdH/5nzjHyisqoHeDxjwqqTEl+CccWHaPJr5sA5Xeuhz8+zK0DbsVis1BwtoBLmZeIfTmWmN/EcGLFCaD80UTrF1pzy69u4cwXZ4Dya+7I348Q1ScKu9+/7ojtVlqNakXM4BhOJJ6gtKCUouwid+BvRmsyMrirTl3316vT0+lQqxYfxrejfVgY/8zIcK/bev4CHWrVqvBY/nY7rYKCsVksxIaEkFpYQNOAABr5+TNq9y7yS8sI9XJUuL8n1MjoluRnY7HZsfv++5lWeId+RP/PS9h8Agi+tQ0+ofW5dP4ULqeT3NR9+IffWullAGlbPiWgQTSBtzT31DSNiG/ox4H0SwDsTyv/oKuybFYLE3pHMP/JRtisFro2CaBNhC9f/+vud8vRPOIiy+MwsltdPhnciFA/G92jA6t+Ih7gKnNxeN5hovpF4QgqP28pn6RQv3P9f0fRBXZfOxarBbu/ndJLpTjLnLhcLgBsPjb3I4qTK08S2DiQ4Ojg8l1dLpxlzn9v57BSmFFIYUYh+9/dz8VDFzn6yVHDs65+JwsLWJaWxpi9ezheUECJy0WgvfwPoWAvL/L/dWd6vrgYu9VCsJdXhcdqFhBAamH5u9cj+XmEe5c/5noiKopprdsQ5GWnfVhYNc/oP+PxWxJXWSlHFk+hMPMERxZNJqLzQxRknCD41th/b+NycviTv2CxWgm8pbk7nLVadeO7Ba9h8/anUZ9hWGz2Si0rzssifXsi/hFNyT68k9Bmd1Cn7V2eOgVVqqTMxRMfH2f/2UsMnHecP9xdDx8vC/8z5yihfnaG3Fnrqtu0DPf90bLwIC9GLj6JxWKhf5sQ6geVX/wJUf70/9tRIoK9+E37WjidLh796BhWi4WOjf2Jjbw57tLOJZ8jLzWP1KWpAET1jeL8rvMUXSgqfwTQNZxabWph9bGyZ9oeXE4Xjfo3ouRiCYfnHQZL+Z1sk8ebUHyxmNNrTxPYKJALuy9QO7Y2ddvXZf/M/eUvZoHGDzfGr74frV9oDcDhjw8TeW+kp6ZfbYY2auz+9fBdydxbrx4TDhxgTUYGdouF/212GwBbzp+j4w/ucv90YD97cnI4famQAZGRdKpVm7bBwYzYlYy3zcb/i2mG0+Xi+T27sWEhLiSE5t97XFETWFyX/0i+AfFj5lbFWH72dk4adMPHODGhVRWM5OfvlvF7quQ4HWd0rJLj/NxteW5LlRxnY5euVXKcn7uumzb+5H1r5OMFEZGblaIrImKQoisiYpCiKyJikKIrImKQoisiYpCiKyJikKIrImKQoisiYpCiKyJikKIrImKQoisiYpCiKyJikKIrImKQoisiYpCiKyJi0DV/iPnhw4cprWH/qZuISE1nt9tp2rTpVddVyf8cISIilaPHCyIiBim6IiIGKboiIgYpuiIiBim6IiIGKboiIgZ5NLpr164lJiaGlJSU62774YcfUlhYaGBUN4eZM2fSu3dv+vbty/3338+uXbsqve+6deuYPXt2NY6uZruRcyfXNnHiRD788EP310OGDGHcuHHur9944w3efvvt615/p06dYvny5dU1zGrl0eiuWLGC+Ph4EhMTr7vt3LlzFd1KSkpKYsOGDXz22WcsX76cOXPmUL9+/UrtW1payl133cUzzzxTzaOsmW7k3JngcrlwOp2eHsZPFhcXR1JSEgBOp5OsrCyOHDniXp+UlESnTp2ue/2dPn2aFStW/EevXVP+oZfdUy+cn5/Pzp07mTt3LsOGDWPEiBFs27aNDz74gPfeew+ACRMm0LJlS/Ly8sjIyOCJJ54gJCSEefPmERsb6/7mff7552zYsIE33niDsWPH4u3tzYEDBzh//jwTJ05kyZIlJCcn06ZNG9544w0AYmNjGTRoEOvXr8fHx4d3332X2rVre+p0VKnMzExCQ0NxOBwAhIWFAdC9e3d69uzJ5s2b8fb2ZsqUKURFRTF27FgcDgcHDhwgLi6OmJgY9u7dy/jx4xk7diwBAQHs3buXzMxMxowZQ8+ePXE6nUyYMIGvv/6a8PBw7HY7/fv3p2fPnp6c+g271rlbtGgRYWFh7Nmzh7/+9a/MmzePGTNmcOrUKU6ePElaWhovvfQSycnJbN68mbp16zJr1iy8vLzo3r07vXv3ZtOmTdhsNv785z8zdepUUlNTGTJkCI8++igA77//PqtWraK4uJh77rmHESNGcOrUKYYMGUKbNm3Yt28fs2fPpkGDBh47RzciNjaW119/HSj/F69NmzYlMzOTixcv4uvrS0pKCocOHWLZsmXXvP6mTJlCSkoK999/Pw888AADBw5k8uTJbN++neLiYh577DEGDBjAtm3bmD59OkFBQRw7dozVq1d7+Ax48E533bp1dO7cmUaNGhEaGsrevXsr3HbQoEHUrVuXjz76iHnz5l332Dk5OXzyySe89NJLPPvsszz55JMkJiby3XffceDAAQAKCgpo06YNy5Yto127dixcuLDK5uZpHTt2JC0tjXvvvZc//elPbN++3b0uMDCQ5cuX8/jjjzNx4kT38vT0dBYsWMBLL730o+NlZGTwj3/8g/fee48pU6YAsGbNGk6fPs3KlSv561//SnJycvVPzIBrnbuKnDhxgo8++oiZM2cyZswYEhISWL58OT4+PmzcuNG9XXh4OEuXLqVdu3aMHTuW6dOns3DhQmbMmAHAl19+SWpqKosWLWLp0qXs27ePb775BoDU1FR+/etfk5iY+LMNLkC9evWw2WycOXOGpKQk2rZtS+vWrUlOTmbPnj1ER0fj5eV1xT5Xu/5Gjx5Nu3btWLp0KU8++SSLFi0iMDCQxYsXs3jxYhYuXMjJkycB2L9/P+PGjasRwQUP3ukmJiYyaNAgAHr16kViYiLdunWrkmP/8pe/xGKxEBMTQ+3atYmJiQGgSZMmnD59mttuuw0vLy9++ctfAtCyZUu2bNlSJa9dE/j7+/Ppp5+yY8cOtm3bxvPPP8/o0aMB6NOnDwC9e/d233EA9OzZE5vNdtXj3X333VitVpo0acK5c+cA2LlzJz179sRqtVKnTh0SEhKqeVZmXOvcVaRLly54eXkRHR1NWVkZXbp0ASA6OppTp065t7vrrrvcywsKCggICADA4XCQk5PDli1b2LJlC/369QPKbwyOHz9OeHg4ERERtG3btjqmbNzld6lJSUkMHjyY9PR0vv32WwIDA4mLi/vR9le7/n5oy5YtHDp0yB3W3NxcUlNT8fLyolWrVjRs2LBa5/Sf8Eh0s7Oz+frrr/nuu++wWCyUlZVhsVi46667rnheVVRUVKnj/XC7y28NLRaL+9cAVqvV/VzHy8sLi8XiXl5WVnZDc6ppbDYbCQkJJCQkEB0dzZIlS665va+vb4Xrvn8O/xtc7dzZbDYu/5iSiq43q9V6zevq8h2c1Wq96nXpcrl45plnGDBgwBXHP3XqFH5+flU/UQ+5/Fz3u+++o2nTptSvX58PPviAgIAAHnzwQS5evHjF9pW5/lwuFy+//DKdO3e+Yvm2bdtq3LnzyOOF1atXc//997N+/Xq++OILNm7cSGRkJE6nk5SUFIqLi8nJyWHr1q3uffz9/cnPz3d/Xbt2bVJSUnA6naxdu9YT06ixjh49yvHjx91fHzhwgIiICABWrVoFwMqVK4mNjf3JrzEmHx4AAAG6SURBVBEXF8eaNWtwOp2cO3euUm/Dfw4qOncNGjRwPwJbs2ZNtbx2p06dWLx4sfs6T09P5/z589XyWp4UFxfH+vXrCQ4OxmazERISQm5uLsnJyZW+Jn/Yg06dOjF//nxKSkoAOHbsGAUFBdUy/hvlkTvdFStW8PTTT1+xrEePHiQmJtKzZ0/69OlDZGQkzZs3d69/5JFHeOqpp6hbty7z5s1j9OjRDB06lLCwMFq2bFljT7AnFBQU8Oqrr5KTk4PNZiMqKooJEyawYcMGLl68SN++fXE4HEydOvUnv8a9997L1q1b6dWrF+Hh4TRv3pzAwMAqnIVnVHTujh49yrhx45g+fXq1PUrp1KkTKSkp7jtdPz8/Jk2ahNV6c/11+ujoaLKystyPui4vy8/Pd39weT0xMTFYrVbuu+8+HnzwQQYNGsTp06d58MEHcblchIaG8u6771bXFG6IfrTjf5HvfwJfFfLz8/H39ycrK4uHH36Y+fPnU6dOnSo5tsjNymMfpMnP37Bhw8jJyaGkpITf/va3Cq5IJehOV0TEoJvrYZGISA2n6IqIGKToiogYpOiKiBik6IqIGPT/AYKa19Y6lwRAAAAAAElFTkSuQmCC" id="120" name="Google Shape;120;p10"/>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id="121" name="Google Shape;121;p10"/>
          <p:cNvSpPr/>
          <p:nvPr/>
        </p:nvSpPr>
        <p:spPr>
          <a:xfrm>
            <a:off x="460374" y="160337"/>
            <a:ext cx="5988133" cy="598815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jwAAAEGCAYAAABhBk/MAAAABHNCSVQICAgIfAhkiAAAAAlwSFlzAAALEgAACxIB0t1+/AAAADh0RVh0U29mdHdhcmUAbWF0cGxvdGxpYiB2ZXJzaW9uMy4yLjIsIGh0dHA6Ly9tYXRwbG90bGliLm9yZy+WH4yJAAAgAElEQVR4nO3dd2AUZeLG8e+WbHqBEAIISJXQiVIVQalKCAEOBbGhnnpYQEBFUPSwwA9EUfQOQVEPwQJIEaRIESnSi/QWAkkoCSUJpJE2vz8WApgNAglZbu75/AN5d3bm2clm9tl3JlmLYRgGIiIiIiZmdXcAERERkRtNhUdERERMT4VHRERETE+FR0RERExPhUdERERMT4VHRERETE+FR6QE1K5dm6ioKLp06UK3bt3YvHkzAAkJCfTr1w+AmTNn8vbbbxfbNmfOnEnz5s2Jiorivvvu4+uvv77udS1ZsoQDBw5c8/3Cw8Ndjvfq1eu6sxRFYXkuNXPmTGrVqsXvv/+eP7ZkyRJq1arFwoULr2u769aty/+eA7z22mvXvS4RuT4qPCIlwMvLizlz5vDTTz8xcOBAPvzwQwBCQ0MZN27cDdtup06dmDNnDt999x3jx4/n2LFj17We6y08hfn++++LbV03wm233cbPP/+c//W8efMICwu77vWtX7+eLVu2FEc0EblOKjwiJSw1NZWAgAAA4uPj6dy5c4Flli9fTs+ePTl9+jSrVq2iZ8+edOvWjX79+pGWlgbAmDFj6NSpE5GRkYwaNeqK2yxVqhS33norJ06cAGDOnDn06NGDqKgo3nzzTXJzcwHnDMjYsWPp0qULDz74ICdPnmTz5s0sW7aM0aNHExUVRWxsLLGxsTz11FN0796d3r17Ex0dDUBcXBw9e/YkMjKSsWPHFprnwkzLunXrePTRR+nXrx/33XcfgwYNwtXfQi1se8uWLeOBBx6ga9eu9OnTh5MnTwKQlpbGkCFDiIyMJDIykkWLFuWv68+Pz5XGjRuzbds2srOzSUtLIzY2ltq1a+ffvmbNGrp27UpkZCRDhgwhKysLgDZt2jBu3Di6detGZGQk0dHRxMfH8/333/P1118TFRXFxo0bAdi4cSO9evWibdu2mu0RKQEqPCIlIDMzM//U0htvvMFzzz1X6LKLFy9m4sSJTJw4EYDx48fz1VdfMWvWLOrVq8dXX31FUlISixcv5ueff2bu3Ln07dv3its/evQo586do1atWkRHR7NgwQK+++475syZg9VqZe7cuQCkp6fTsGFDfvrpJxo3bsy0adO4/fbbadOmDa+++ipz5syhcuXKDBs2jGHDhjFz5kwGDx7M8OHDAXjvvfd46KGHmDt3LmXLlr2qfbNr1y6GDh3K/PnziY+PZ9OmTQWWKWx7d9xxB9OmTWP27NlERETwxRdfAPDvf/8bPz8/5s6dy9y5c2nevHmhj88Vi8XCnXfeyapVq1i6dClt2rTJv+3cuXO89tprjB07lrlz55Kbm8u3336bf3upUqWYNWsWvXr14ssvv6RixYr06tWLPn36MGfOHBo3bgxAYmIi3377LRMmTOCDDz64qn0lItfP7u4AIv8LLpzSAtiyZQuDBw9m3rx5BZZbu3YtO3bs4Msvv8TPz49ff/2VAwcO8NBDDwGQnZ1No0aN8Pf3x9PTk6FDh3Lvvfdyzz33uNzu/Pnz2bBhAzExMQwbNgxPT0/WrFnDjh076NGjB+AsY8HBwQB4eHhw7733AlCvXj1Wr15dYJ1paWls2bKF/v37549dmOHYsmULn3zyCQBRUVGMGTPmL/dNgwYNKFeuHABhYWEcOXIkvxT81faOHz/OgAEDOHHiBFlZWVSsWBFwzsBcOG0IEBgYeNWP74KIiAgmT55MamoqgwcPZsKECQDExMRQsWJFqlatCkC3bt2YOnUqffr0AaBDhw7561+8eHGh62/Xrh1Wq5UaNWoUOtMkIsVHhUekhIWHh5OUlMTp06cL3Fa5cmXi4uKIiYmhfv36GIbBXXfdddmL9wUzZsxgzZo1LFy4kClTpjB58uQCy3Tq1Ik333yT7du389RTT9GmTRsMw6Bbt24MGjSowPIeHh5YLBYArFZr/qmuSxmGQUBAQH6B+7ML979aDocj//82m63ANq+0vXfffZc+ffrQtm1b1q1bx6effnrFbV3N47ugQYMG7Nu3D29v7/xyczU8PDyuav2XPm4RufF0SkukhEVHR5Obm0tQUFCB2ypUqMC4ceMYPHgw+/fvp1GjRmzevJnDhw8DzlMyMTExpKWlcfbsWVq3bs3QoUPZu3fvFbdZv359unTpwuTJk2nRogWLFi3i1KlTACQnJ3PkyJEr3t/X1zf/2iE/Pz8qVqzIggULAGch2bNnD+Ascxcu9v3pp5+uYa8U7krbO3v2LKGhoQDMnj07/z533nknU6dOzf86JSXlurY9aNAgBgwYcNlY1apVOXLkSP73ZM6cOTRp0uSK67l0/4mIe6jwiJSAC9fwREVFMWDAAEaNGoXNZnO5bPXq1RkzZgz9+/cnNTWVkSNHMnDgQCIjI+nZsycHDx4kLS2NZ599lsjISHr37s1rr732lxmefvppZs6cSbly5XjppZd48skniYyM5Mknn8y/mLkwnTp1YtKkSXTt2pXY2Fjef/99ZsyYQZcuXYiIiGDJkiUAvP7663z77bdERkaSkJBw7TuqEIVt74UXXqB///507979sgLZt29fzpw5Q+fOnenSpQvr1q27ru22bt06//qfCzw9PRk5ciT9+/cnMjISi8WSf8qxMPfeey+LFy++7KJlESlZFsPVr0SIiIiImIhmeERERMT0VHhERETE9FR4RERExPRUeERERMT0VHhERETE9FR4RERExPRUeERERMT0VHhERETE9FR4RERExPRUeERERMT0VHhERETE9FR4RERExPRUeERERMT0VHhERETE9FR4RERExPRUeERMJCs3x90RXLpZc4nI/w6LYRiGu0OISPGJmPW+uyMU8HO3V9wdQUT+x2mG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G4KWbm57o5QwM2YSUSuj93dAUREABw2G51nTHV3jMvM6/GwuyOISDHRDI+IiIiYngqPiIiImJ4Kj4iIiJieCo+IiIiYngqPiIiImJ4Kj4gL2blZ7o5QwM2YSUTkv4V+LV3EBQ+bgydm3efuGJf5qttCd0cQEfmvpRkeERERMT0VHhERETE9FR4RERExPRUeERERMT0VHhERETE9FR4Rkf9R2bmGuyMUcDNmEnPQr6WLiPyP8rBZ6Dcrzt0xLjOuWyV3RxCT0gyPiIiImJ4Kj4iIiJieCo+IiIiYngqPiEgRZOXmujuCSzdrLhF30UXLIiJF4LDZ6DpjqbtjFDC7R1t3R7hhcnMNbDaLu2MUcLPmEicVHhER+a9is1lY8MNJd8co4P6eZdwdQa5Ap7RERETE9FR4RERExPRUeERERMT0VHhERETE9FR4RERExPRUeERERMT0VHhERETE9FR4RERExPRUeERERMT0VHhERETE9FR4RERExPRUeERERMT0VHhERETE9FR4RERExPRUeERERMT0VHhERETE9FR4RERExPRUeERERMT0VHhERETE9FR4RERExPRUeERERMT0VHhERETE9FR4RERExPRUeERERMT0VHhERETE9FR4RERExPRUeERERMT0VHjkhsnJzXJ3BJdu1lwiInLj2N0dQMzLbnMw4ZuO7o5RwLOPLnJ3BBERKWGa4RERERHTU+ERERER01PhEREREdNT4RERERHTU+ERERER01PhEREREdNT4RERERHTU+ERERER01PhEREREdNT4RERERHTU+ERERER01PhERERKSF5OYa7IxRwM2a6EfThoSIiIiXEardw6KPj7o5xmSovlXN3hBKhGR4RERExPRUeERERMT0VHhERETE9FR4RERExPRUeERERMT0VHhERETE9FR4RERExPRUeERERMT0VHhERETE9FR4RERExPRUeERERMT0VHhERETE9FR4RERExPRUeERERMT0VHhERETE9FR4RERExPRUeERERMT0VHhERETE9FZ7/Ark5We6OUMDNmElERKQwdncHkL9msztYNKmTu2NcpuNT890dQURE5Kpphk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TE+FR0RERExPhUdERERMT4VHRERErsjIyXN3BJeuJZf9BuYQERERE7DYrSR8vMbdMQoI7d/iqpfVDI+IiIiYngqPiIiImJ4Kj4iIiJieCo+IiIiYngqPiIiImJ4Kj4iIiJjeNRceIyf3RuQokqvJZORklUCSa3ez5hIRETGTa/47PBa7jRPjp9yILNctpO8jf7mMxe4gdlyPEkhzbSr3m+HuCCIiIqanU1oiIiJieio8IiIiYnoqPCIiImJ6KjwiIiJieio8IiIiYnoqPCIiImJ6KjwiIiJieio8IiIiYnoqPCIiImJ6KjwiIiJieio8IiIiYnoqPCIiImJ6KjwiIiJieio8IiIiYnoqPCIiImJ6KjwiIiJieio8IiIiYnoqPCIiImJ6KjwiIiJieio8IiIiYnoqPCIiImJ6KjwiIiJieio8IiIiYnoqPCIiImJ6KjwiIiJievairuB4chIPj/+AfceOEjP2c44mn+a+0f/ktnIV8LDZmd5vMACfLv6Zhds2U7F0MJ889gweNvtVjy3fvZ1xi+aSZxgM/1tvGlauWuQHDpCQksETE3/nwPEz7BodxbHkDLp++Cs1yvnjYbMy5bm7yc7N44Fxv7H3aAoLXm1HlRA/8vIMBkzZwNHkDDxsFj59vBkAT33+Ox42K/7eHvzr8WakZ+UUGPNy2Iqc+9CRs3w8eQdWq4UKIT48/3Ad3vtsK5nncvH1sTP02UY4PGxM+H43+w6nUKNyAH0fqsPxk+m89N4aKpX3w8NuYcTApgD8+9tdxMSfpXyIN/0fr4/NagFg/+EUXnznd36e0BGbrejd+OSJDEYNX0e5Cr7Y7VYefqI2X0/YARYoVcqLJ/5RH+v5bcceOsOIN9fyr6/akZ2Vx/iPt5Kbm4e3l52nnmuAl7edf324mYz0HGx2K32eqUep0l588a9tpKScIyc7j+zsPN54t0WRcwPEbz7B9lkxAJw5kkbzZ+tw9lg6sesT8QvxpuWL9UiKS2X9l3sASDuRSe2IytSNrEL0b0fZszAOTz8PWg1ogMPHzsbJe0ncnQxWaPl8PQIq+LocK6rcc1lsfn8KueeysPt4Ef7yI2wb9wPnUs4SVKMSYY9FAHBi6z4OzvwVwzCo3aczAVUr8Me4H8g4mYzVbiN84MN4+HkXGMs8lcKuL38CIONEElUiWlI18u4i5wZI3PIH0bPnApB29Bh1n3ycg/MWYLXZsPt4c/uAF7F5OgA4tm4Du776hrafjcu//5/HTvyxnehZczGMPOo89jCB1asSPWceCRs24x1ShobPP4PVXuRDIgCxv/1C3PLFGHm51H7oSTaM+Sd+t1TGavfgzmGjyMvJYdWbAzgTG8M970/Ar/wtGHl5bP50FBknE7HY7TR+6Q0cfv4FxjJPnWD71/8GIONEItUiulE94m/Fkhtg968z2LN8BkZeHnXbPcTOJd8BkHQkmnueHUGF2k2YN/IprDY7nj7+3Dfo39g9vYjduoJNM/+NYeTRss8bBN9am5lvPMCp2D30+mAhQeWrkJIQy+JxA7BYLPgFl6d9v4+w2op+TARYuuIHlvz2A3l5uTzWayjvffgElSrUxG538N7r0wGYMfdT1m5cQNkylRjY9xPsdg82b1vOtDkfY+Tl8fdH38ZqtTLxP28AkHgynqj7n6Zrp3/w9IDmlA4KBeD5p0ZTuWKtYsl9waTlE1i47Wem9/uJHzdMY+aG6eTm5fLRI/8iJy+HrmM7USO0Jh42D77p+wO7juzg7VlvAnAkKZ4nWv2dJ1s/w9OT+rDuwBr+3edzWtZqBUCbES0pG1AWgHd6jKRmueLJfjzlBI9+/gr7jh8ietQSsnJzePrr10k/l0mAty8T+7xLQsopOo39OzVDq+Cw2/mh78ecSk3m8S9exW6zE+Dlx4TH3yE9K6PAmLfDk38tm8qi7SupWLocH/d+Aw/b9f+MFvmnO8jXlx/7D6HPhI/yx1qH1WP8E33zvz5xNoXV+3Yxb9Awxv0yjwV/bKJFzbCrGmtfL5zJq35ler/XsFmLd0Iq0MfBd8/fzTOT1uSPtaxVlo8fa5r/td1q4fOnWvB/c3fkj+08koyH3cr0fq2ZtTGW2RtjebxVDX7sfw9Wq4WPFuxi6c5j3NfwlgJjEeEVi5y7YqgvY4c4X8g/+HIbPy07TFi1QB6OrMl38w6wacdJypT2IuNcDh8Mbs4n3+xgb0wygf4OwuuUYfDTDfPXtTcmmeycPN5/tRk/Loph/R+JtAh3/lDP+zWWGpUDipz3UrXrBfPkP+oDkJaWzfMDw/H28WD29P3s+OMEDcKdP5S/LY2jchV/AGw2C0/+oz6BQZ6s/DWeNSuPcm+HyvR8NIwyIT7s2nGKpQsP06N3Lf7+fAMAtmxMIPbQmWLLXfH2ECreHgLAvMFrCa4WwL7F8XQa0YztMw8Suz6RKneW4/53nM+dpSM3U6lxCHk5eez9JY77323C4TUJ7Psljpptb+HkgTN0GtmMhN1J7FkYR8MHqhUYa/pkWJFzn9iyl6DbKlHzwfYcmLGUY6u24l+lPOF/e5idn8/mTMxRfCuEEPfLOpq+9TSW88U2JToeq91Gi3f7cuS3zRxZsYXStasUGKvauSXN3/kHABtHfk3ZxrWLnPmCsuENKRvufK6uHvIWZRrUo1yzxlisVvZNn0ni5i2Ub+F8s3F8zXq8goMvu/+lY7nnsohdvIxmw17Lf4znUlI4tXM3d777JtGz55KwYVP++ooi49RJTu3cxl1vvQ9AeuJxQhrcwR39huQvY7HZaPrq2+ya8nn+WMqhaKx2Oy3fHkvcyqXEr1xKcO36BcaqR3Sn5fAPAVg3ahihtzcvcuYLUk8d5+iudXQb/n3+WK3W3QCYNrgLlRq0xO7wosd7P2KxWln3w1hiNi2h6h3t2PHLVKLemppfYAzDIOK1z1n9zcj8dXn6BhA59Cs8fQNYM3U0hzcvo2qT9kXOffL0Mbbv+p2Rw2YCkJAYS3j91rzywvj8ZZJTTrBt5yrGDP+Z6XPGsWbjfJre3oEFS/7De6/PwGa9WLxGvTUHgLfff5Smt3cAIDAgOH+8uJ3LOceuIzsBOJ58jPXRa5n63PT82+NPx9GyVis+euRf+WN1bqnH9y84H+/Tk/rQpo5zP77XYxTfrvnmsvUH+5XOX7Y4BfkEMP25cTwxyfnc/nX3Wm6vXJdB9z3JR798za+711KnQk1a12rCvx795yX38+enfp9htVoZs3ASi3etJqJB6wJjLao3YvX+zfzU/zM+WfINC7avoEujNtedt8gNwsvDQZDP5e9EV+/bTeQH7/DZ0gUA/HE4hjtrOg+ErcPqsuHggase2xizH6vFQq9P3+e5rz8j7VxmUSNfkt1GoI/jsrE1B07Q4+PlfPHrfgAsFgshAV6XLVMu0Ju8PAOAMxnZBPl6YrNa8mcncg2DKiF+LseKg91+8dvm4WElrFoQmedyAUjNyMHfz4M9B5O5vU4ZAMLrlGF3dDIA2/aeYtCotcz8xTlbcfxEBlUrOotFtcr+7IpOApyzSGVKeeHtVTzveC/Yu/s0Y95dz5KFh/H19cDbxwNwlhrL+X11ND6VoFKeeJ7ftofDRmCQp3M5uwXL+YdfJsSnwH0v2LopkfDGocWaHeDs8XS8Ax0kx6ZSrm5pAMo3DCZxb3L+MtmZOWQkZxFQ3pczx9IpVdkfq82av5zdy47Dx05erkFWWg6e/h4ux4qDT2gwuZnZzlxpGWQkJhFwa3kAAqpWIGnvYZL2HQarhQ3vTmLrx9+Tk5mFV3AgxvnneHZ6Jg5/H5djF+RkZnEu+Sy+5csUS+5LpSck4ggMwMPXB8v5Nz1Gbh4+5coBkLh5K2Ua1MNiufgc+PNY0r79WKwW1o8YzdZx48nJzCQlOobgus7jTZn69Ujau79Y8ib+sQEjL4/Vw19h26RPMPLyOLljKyuHvUT0vBmA87jiFVTqsvt5lS6DkZcHQHZaKg7/AJdjF+RkZpCZnIRf+VuKJTdA7NbfyMvLZdZbvfjt8zfJy3UeV1KOH8YnsAwOb1+sNtvF70NeHkHlq3Js3yYsVis/vfsYv3zcn+zMdCwWCz5BIZc/Rr8gPH2dj8Fqs2OxFs/szuY/lpGXl8uQd7oz/qvXyMvLZdvOVbzyVmdm/fwZAPsPbqV+nbsAaFS/Nbv3bWT3vo1YrFbeHNmL9z99jszMtPx1ZmamcTo5kQrlqgFwNjWZV/4ZySefDyIrq/hehwCmrf2OvzV9EIAVe5eTm5fLw/9+gLd+fJ3cPOf3YO2B33lgXBSTlk+47L7p59I5cSaRKiHOMx9lAwse95LTk3nwk64MnfYK57KL8zXUkyCfi8/JKmVuIT0rA4CUjFRK+QYCsPrAZqLG9WXCcmeRtlltWM8/h3Lz8qhWpqLLsT/i9nBnjXAAWtVqwqaY7UXKW+zX8IQGBLHmn6OZ9dJQVuzZyc74WFIy0vH38gbA38uHMxnpVz124swZElKS+f6FV2hSrQaTV/1a3JHzlQ30YvnrHfn+hVas2pfI7iMpLpcr7edJZnYubUb8wpRVB7m/YQUAth4+TecxS/l93wkqBfsWOlYc1mxN4Nk3V5J8JovqlQLYHZ3MM2+uZP+hFOpUL0Vaeg4+3s7C4ONtJy0jm9KBnkx6rxWjX27Klt2nOBh3horlfNm+7zQAf+w+TWp6DgCzlxyiS5tbiy0vQGCQJ2+PvosBQxqzZ+cp4mPPApCclMnunaepU8/5bnzposPc275ygftnZuawclk8TVuUzx/LyzNYMOcgre69OHOWm5PH0bhUKlcp3tkpgMNrE6jcLJSstGw8fJz71+FjJystJ3+ZI5tPcku484Xf1XI2Dyt+od7MenEl677YTc22FV2OFQffCmVI2neYFf0/ICU6Hv9by3F610EATu2IJjstg6zks5xLOkOTN56iVK1bif1lLQ5/X3KzsvntxTHELlxDueb1XI5dcGLzHkLCi3eK/4Jj6zZQrlljAJL3R7Nq8DBO7diFT1nni2n88pXccvddl93nz2PnUlLITEqm6dBXKVWrJrGLl5Gdlo7d23m8sft4k52eXix5z6UkkZeTzV1vvY/N04vk6L20Hfc1d/3zA05s20zK4YMu7+fpH0Bu1jmWvvQkh36ZS/lmLV2OXZC4ZQOhjZoUS+YL0pNPkJeTTbfh32P39OLghl8AiF67kGrN7stf7vj+rfzwSgTx21cTULYSGcknSUtKpMsbkylfqzE7fpl6xe2knj5O3B8rqdyoVbHkTko5QXZONiOHzcTT4cO+g1v5fOxa/u/N2Wzd8Rsxh3eSmnYGH2/nmztfH3/S0lNITjlBUlICbw/5njq3NWH+0sn569y4dSmNL5lNGDN8Hu//cy5ly1RkwSXLFVV2bjZrD/zOnTWd39uTZ0+QnZvN1Oem4+3wZvGOhYQElGXZkNV89/yPrN63kt1Hd+Xff/nuZbQOu/eK25j+4hymvTibW0pV5Ns1U4ot+59VDanEpkM7aPV/D/NH3B6aVKlPaGAwq4f+wI/Pf8KKfRvYdfQAAJsP76LDB0+yev8mKgdXcDl2JiMVfy/n62aAlx8pGalFylfshcfTwwNfTy/sNhvt6zdiz7F4Arx8OJvpbH2pmRkEePtc/Zi3N82q34bNauXuWnXZf/xocUe+mN1uw8fTjt1mpW3dcuw95rrwrNiTQGk/T5YN7cBL99dm4jLnO8NGt5Zm3stt6digAtPWHip0rDi0aBTKhLfvpkwpL+Yuj6VZw7JMfPtumjYIYdnao/h420nPcL4Ip2fk4OvtgcPDhpenHZvNSrMGIRw+mkr1ygFUucWPV99fR3pmDqUCHBxJSMPHy06gv+MvUlwbDw8rnue3X79RCEfjU8nOzuPriTt45Mk62GxWEo6n4e1tx+9P2zYMg8lf7CTqgRr4+F6c/Zjx7V6at6xASOjF2Ya9e5KoWfvyd8/FJW7jCSo1DcHDx4Ps8+UwOz0Xh+/FmbDYdYnc2sx5au7y5XJw+NpJjk/lzLF0un96N/e83JDN3+53OVYc4n/dRGjj2rT6eBBlb69NTsY5cs9ls+6tiVg97HgG+WP38aJU7apYbFaC61cnLT6RE3/swxHgS+tPXqZmz/YcnPOby7ELEtbtoFyzeldIcv0SN24htPHtAATVrE7LUe9Qrllj4n79jZPbd1KqVk2sHhf3v6sxDx8fSofVcj7GenVIPXIUu483ORnO401ORgYePj4UBw8fX8rUdZ6KC6nXiNTjR7F7ecCkvFQAABFgSURBVGO12Qi9ozlnY2NcP85tm3AEBNH2oy8Je+Axon+a7nLsgmPrV11WgIqDwyeAW+o4T+tVrH8XSfHOF6eYjUuo2vTiqadyNRvR8/2fqdbsPnYtm4bDx58KtZtgtdmoWP9OTscX/vzNzT7HknEDafPcKKxFuB7jUr4+AdSvcycADeu15FhCDF5evthsdpqGd+BQ3B58ffxJz3C+yUrPOIuvTyC+Pv7UCWuGzWqjYb27iTuyL3+dv2+Yz51NI/K/9vdzHlNaNI3gcNyeYskNMGvjDKLu6HZxO14BNKvuPE3ZouZdHEjYj6fdEx9PH+w2O23qtmffsYvb/2X7fDo26HTFbQT5OrN3bHD/ZfctbtPWz6d9vZaseG0q7ercyYyNi/C0O/D19MZus9O+zl3sOeYs/LffWodfBn3J/Q1a8d26eS7H/L18OXt+1u1sZhqB3kU7S1LshSf1fGEBWB+9nyplytKoSlXW7Hfu5N/27KBx1RpXP3ZrNfadLzk74g5TOTiEGyX1/NQ/wMaDp7i1jOudaxgGQedPhZX29eRMRjZZOXn5t/t7eeDlYXM5VhyysnPz/+/jZcfX247/+RIQ4OcgLSOb2tWD2LL7FABbd5+idrUg0jMvzkLsPJBM+fOnhB6OrMnoV5rh7+tB0wZliYk/y75DKbw+dgMx8WcZ983OYsmdmXFx+9H7kwkJ9Wbqlzu5p11lKtzi3NdH41I5FJPCuPc3cSTuLN9+vRuAuT9GU71mEGF1Ll6nsfq3eLBA85YVLtvO1o0JhN9RtlgyXyo96RxWuxUvfwdlagSQsNM5M3Z02ylCbgsCIC8nj+T4VEpXdc4uBVbwITkulbxcg6PbTjuXM8Dha8diteAZ4CA7Pdv1WHEwDDz8nN9nR4AvOennqPt0V5oNfwaL1UJIo9sIrFGJtPhEAM7EHMW7bGkwDByX3i8t0/UYkJeTS2p8IgFVK7gIUDSZSclY7XYc/v7kZV98/ti9vbE5HJyNiydhw2bWvzuKs/Hx7P1uusuxwOrVSD3iPI6cORSLT9kQgmpU49RO5/Pr5PadBN1Wo1gyl76tbv4sTsqhaLwvOWad3rsTn3KF7CfDwOHnnIFwBASQnZ7megzIy8nh7JFYAqtUL5bMF5QPu4OTh53H4JMxOwkoW4m0pERsdg+8/Z0vmrnZWfnLO3z8sDs8Ca3RkNPny9GJmJ0ElC04Q3vBsvGvUf/+xyld6bZiy137tibExDqPUwcP7aBM6Yv7eNe+9ZQPrcJt1cPZsft3ALZsX0FYzTu4rXo4cUec5Sz60HbKhThz5+RkE3dkH9VudZb47JwssrPPOde3dx3lQ6sUW/aDidFMWf0fHp/wEPuO7yMp/TS7jzqfl7uP7KRS6cqkZl6c2dgYs57KZZzbz87N5kDCfurcUrfQ9WflZHEu59z5+27g1jLFl/3PDAxKnT/FVdo3kDOZqaRecppwQ8w2qgTfQlbOxeObv5cvXh6eLscaVa7NmugtAKzYt4HbqxTtTVWR63V2bg69Ph3DzvhYen46muY1arFo2xYcdjvNa9TijqrOg0jzmmF0/uAdKpYK5tk29zlvv8qxO2uG0eXDd/F2OPjsieeKGvmS7Hk8/tkqdh1J4dHxq2hWvQyLdxzDYbfStHoZwqs4r9F47qu1bDh4ipgTqfyj7W20qVOOaesO0/OT38gzYEzvO9h1JJkRc7ZjsVgI8vHgo0ebuBwrDpt2nGTmYue7xAplfflbhyqM/PwPlq45it1mYeizjfD3c+DwOMKgUWupXimAWtWCWL8tkcmz9+PhYaVezVKEVQsiL89g8Jj12KwWGtUOJqya84W75R3O6yNeGb2Ofo8W/sN0LfbvS2Lujwew263UqFUKIw+2bErk1KlMli46TJsOlQlvEkp4E+c56A9GbKB3n9okJ2Wy6OcYqtUMYuumRBo3K0frtpX47j+7qVItkA9GbOC2sFJEdq+BYRjEHEih12PFd/HsBXHrE6nc1Pni5R3kSWidUswfug7fEC/qdHae/ju2/TTl618sZVa7ldvaVWTBG+vx9LU7f0vL1wMPLzvzX1+HkWvQ9Kkwgir5FRgrDhVahbPlg6kc+W0zFpuNhi8+yNphn2GxWLjlnjvwCnaeYy9dtypr3hiPzeFBowG9sft4Er90I2uHfYZhGDR44UG8Q4IKjAGc2n6A4PrFUxb+LGHjJkKbOGd3zhw6zO5vvgOrBYefH41e/Ac2T0+qduoIwO9vvE2thx4AcDlWuk4Ya958B5vDQaP+z+Pw9yO4Thi/v/E23mWCqdrpPhcJrl1g1RrYHJ6semsgDv9AKrVuz/JX+2L18CC4dn1Kn79OccOHb3Nqz07Sjh+hRtSDhN7enMPLFrLqrYFgGIQ/9wreIaEFxgBO7thCmXrhxZL3UiFV62J3eDFz2IN4+ZeiUeTf2b1sGlWbdshf5sShXaz+z3tYrFa8/IJo3/8jPDy9uaVuc358owd2hzcdB3wCwIIxfTm2ewMpR2O4vVtfvAODiV67kLMnjvDHvEk0jHiS6s2Lvt+rV6mPp4c3g4dHEeBfmratetJvSFs87J7UDWtOWM07AKgX1oKX34ogJLgiXTs9i4fdQf3ad/LKPyPx8vTm1Red18f8sXMlDete/G3D1NRk3vy/Xnh5+eLvG8TLl1wMXVSvRb6R//8HxnWhX4eBvDdnOL0+7U4p39I82foZVu9byYcLRuGwe9KkWjPCb3X+TPy+fxUtal4+y/fPmW+wbOdiluxYRO9Tj9G+/n08MaE3Pp6+BPoEMfbhT4ste3ZuDr0nDGTX0QP0+mwAQyP+wegFnzN9w0I8bHYmPP4Oaw/+wej5n+Owe9CsWkNur1KXzYd38fZPn2K1WCnlE8Anj7zJjiP7C4z5OLxoXq0RXT7+B7eUCuWZ1j2LlNdiGIZxrXc6Mf7GnQO8HiF9H7mq5WLH9bjBSa5d5X4zrmq5RZOuPGVZ0jo+Nf+qlpvwTccbnOTaPfvooqta7olZxfMCWFy+6rbwqpaLmPX+DU5y7X7u9spVLdd5xpWv/Shp83o8fFXLdZ2x9AYnuXaze7S9quX6zYq7wUmuzbhula5quQU/nLzBSa7d/T2v7qL9Qx8dv8FJrk2Vl8pd1XIJH6/564VKWGj/q//TI1csPPv37ycnJ6ewm0VERERuGna7nZo1a7q87bpmeERERET+m+ijJURERMT0VHhERETE9FR4RERExPRUeERERMT0VHhERETE9FR4RERExPRKrPCsWLGCjh070r59eyZOnAjAlClTaN++PbVq1eL06dMlFeWauMo9aNAgOnbsSOfOnRkyZAjZ2cX0MQDFzFX2oUOH0qVLFyIjI+nXrx9paWl/sZaS5yr3Be+++y7h4cX/F2aLi6vsr732Gm3atCEqKoqoqCh2797t5pQFucptGAZjx46lY8eO3H///UyeXHwfmFicXGXv3bt3/v5u2bIlzz1XfH+hvbi4yr1mzRq6detGVFQUDz30EIcPH3ZzSteulL1z584MHjz4pvwbbkOGDKFFixZ07tw5fyw5OZknnniCDh068MQTT5CS4vozFN3JVe4FCxYQERFBWFgY27cX7VPEbyRX2UeNGsV9991HZGQkzz//PGfOnCmZMEYJyMnJMdq2bWvExsYa586dMyIjI439+/cbO3fuNOLi4ox7773XOHXqVElEuSaF5V6+fLmRl5dn5OXlGQMGDDCmTp3q7qgFFJb97Nmz+cuMGDHCmDBhghtTFlRYbsMwjG3bthkvv/yy0ahRIzendK2w7IMHDzYWLFjg7niFKiz3jBkzjFdeecXIzc01DMMwTp486eakBV3p+XLBCy+8YMyaNctNCV0rLHeHDh2MAwcOGIZhGFOmTDEGDx7s5qQFFZa9VatWxsGDBw3DMIyPPvrImDZtmpuTFrR+/Xpjx44dRkRERP7YqFGj8o+DEyZMMEaPHu2ueIVylfvAgQNGdHS08cgjjxjbtm1zY7orc5V95cqVRnZ2tmEYhjF69OgS2+clMsOzbds2br31VipVqoTD4SAiIoKlS5dSp04dKlasWBIRrkthuVu3bo3FYsFisdCgQQMSEhLcHbWAwrL7+Tk/pNMwDDIzM92csqDCcufm5jJ69GheeeXqPqLAHQrLfrMrLPd3333H888/j9XqPEwEBwf/xZpK3l/t89TUVNauXUu7du3cmLKgK+VOTU3N/7ds2eL/ENyicpV90aJFeHh4ULVqVQDuuusufvnlFzcnLahJkyYEBgZeNrZ06VK6du0KQNeuXVmyZIk7ol2Rq9zVq1enWrVqbkp09Vxlb9myJXa786M8GzVqxPHjJfNRGyVSeBISEihX7uJndYSGht6UJeHP/ip3dnY2c+bM4e6773Z1d7e6UvYhQ4Zw1113cfDgQR599FF3RXSpsNxTpkyhbdu2N+ULwAVX2udjx44lMjKSESNGkJWVVdgq3KKw3HFxccyfP5/u3bvz97//nUOHDrkvZCH+6md0yZIltGjRIr/o3ywKy/3ee+/xzDPP0KpVK+bMmcMzzzzjxpSuucp+8uRJcnNz80+tLFy4sMRexIrq1KlT+ceVkJAQTp065eZE/1t+/PFHWrVqVSLb0kXLRTB8+HAaN25M48aN3R3lmowcOZKVK1dSvXp15s+/ug8BdaeMjAwWLlzII49c3YfE3mwGDhzIwoUL+fHHH0lJSSlwXdLNKisrC09PT2bOnMmDDz7I0KFD3R3pms2bN4+IiAh3x7hqX3/9NRMnTmTFihV0796dkSNHujvSVbFYLHz44YeMHDmSHj164Ovrmz8z+N/kwsy9lIzx48djs9no0qVLiWyvRJ6RoaGhl7X9hIQEQkNDS2LTRXKl3J9++imnT59myJAh7op3RX+1z202GxERETfdtLOr3JUrVyY2NpYOHTrQpk0bMjIyaN++vRtTulbYPi9btiwWiwWHw0H37t1vugsMC8sdGhqav5/bt2/P3r173RWxUFd6np8+fZrt27dzzz33uCld4VzlDg4OZs+ePTRs2BCATp06sWXLFndFLFRh+zw8PJxvv/2WGTNm0KRJE6pUqeK+kNcgODiYxMREABITEyldurSbE/1vmDlzJsuXL2fMmDElVjJLpPDUr1+fQ4cOERcXR1ZWFj///DNt2rQpiU0XSWG5p0+fzqpVq/jwww9v2ncxhWW/8FsfhmGwbNmym+4csKvc7dq1Y/Xq1Sxbtoxly5bh7e3N4sWL3R21gML2+YWDqWEYLFmypNBP8nWXwnK3a9eOdevWAbB+/fqb8gXsSseWRYsWcc899+Dp6enmlAW5yt22bVvOnj1LTEwMAKtXr6Z69epuTlpQYfv8wqmgrKwsPv/8c3r16uXmpFenTZs2zJ49G4DZs2fTtm1bNycyvxUrVvDFF18wfvx4vL29S2y7JfZp6b/99hsjRowgNzeXv/3tb/Tt25fJkyfzxRdfcPLkSUqXLk3r1q157733SiLOVXOVu06dOlSoUAFfX1/A+e73hRdecHPSgv6c/dlnn6V3796kpaVhGAa1atVi+PDhN931Da72+aXCw8Nvyne+4Dr7Y489RlJSEoZhEBYWxvDhw/OfOzcLV7nPnDnDyy+/zLFjx/Dx8WH48OGEhYW5O2oBhT1fHn30UZ5++ukSuz7gWrnKvXjxYsaNG4fFYiEwMJARI0ZQqVIld0ctwFX2UaNGsXz5cvLy8njooYfo06ePu2MWMHDgQNavX09SUhLBwcG8+OKLtGvXjpdeeoljx45RoUIFPvroI4KCgtwd9TKucgcFBfHOO+9w+vRpAgICqF27NpMmTXJ31AJcZZ84cSJZWVn5+7lhw4a8/fbbNzxLiRUeEREREXe5Oc/HiIiIiBQjFR4RERExPRUeERERMT0VHhERETE9FR4RERExPRUeERERMT0VHhERETG9/weDtVCQfkQOpwAAAABJRU5ErkJggg==" id="122" name="Google Shape;122;p10"/>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3.googleusercontent.com/s5DYxoXBh7WdNl5XBPwAubkR6NprD-I9VV89uRLG61x_mRLabFmpF7xMZe0vRZz65jeRUe-xiyOq2Rg27MqVEfINK2hdTWUMkPxfpm7nMJXcOX9lEaIizW2CZuBneS6MZPJqZhCIEN_Q6a5XA2FhhA" id="123" name="Google Shape;123;p10"/>
          <p:cNvPicPr preferRelativeResize="0"/>
          <p:nvPr/>
        </p:nvPicPr>
        <p:blipFill rotWithShape="1">
          <a:blip r:embed="rId3">
            <a:alphaModFix/>
          </a:blip>
          <a:srcRect b="0" l="0" r="0" t="0"/>
          <a:stretch/>
        </p:blipFill>
        <p:spPr>
          <a:xfrm>
            <a:off x="1803674" y="2147431"/>
            <a:ext cx="5448300" cy="2495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0" y="278606"/>
            <a:ext cx="8832300" cy="25003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Rented Bike Count Against Numerical Data</a:t>
            </a:r>
            <a:endParaRPr/>
          </a:p>
        </p:txBody>
      </p:sp>
      <p:sp>
        <p:nvSpPr>
          <p:cNvPr id="129" name="Google Shape;129;p11"/>
          <p:cNvSpPr txBox="1"/>
          <p:nvPr>
            <p:ph idx="1" type="body"/>
          </p:nvPr>
        </p:nvSpPr>
        <p:spPr>
          <a:xfrm>
            <a:off x="313089" y="1031345"/>
            <a:ext cx="8830911" cy="1254654"/>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b="1" lang="en-US" sz="1200">
                <a:solidFill>
                  <a:srgbClr val="212121"/>
                </a:solidFill>
                <a:latin typeface="Times New Roman"/>
                <a:ea typeface="Times New Roman"/>
                <a:cs typeface="Times New Roman"/>
                <a:sym typeface="Times New Roman"/>
              </a:rPr>
              <a:t>Most preferred</a:t>
            </a:r>
            <a:r>
              <a:rPr lang="en-US" sz="1200">
                <a:solidFill>
                  <a:srgbClr val="212121"/>
                </a:solidFill>
                <a:latin typeface="Times New Roman"/>
                <a:ea typeface="Times New Roman"/>
                <a:cs typeface="Times New Roman"/>
                <a:sym typeface="Times New Roman"/>
              </a:rPr>
              <a:t> bike-sharing </a:t>
            </a:r>
            <a:r>
              <a:rPr b="1" lang="en-US" sz="1200">
                <a:solidFill>
                  <a:srgbClr val="212121"/>
                </a:solidFill>
                <a:latin typeface="Times New Roman"/>
                <a:ea typeface="Times New Roman"/>
                <a:cs typeface="Times New Roman"/>
                <a:sym typeface="Times New Roman"/>
              </a:rPr>
              <a:t>temperature </a:t>
            </a:r>
            <a:r>
              <a:rPr lang="en-US" sz="1200">
                <a:solidFill>
                  <a:srgbClr val="212121"/>
                </a:solidFill>
                <a:latin typeface="Times New Roman"/>
                <a:ea typeface="Times New Roman"/>
                <a:cs typeface="Times New Roman"/>
                <a:sym typeface="Times New Roman"/>
              </a:rPr>
              <a:t>is </a:t>
            </a:r>
            <a:r>
              <a:rPr b="1" lang="en-US" sz="1200">
                <a:solidFill>
                  <a:srgbClr val="212121"/>
                </a:solidFill>
                <a:latin typeface="Times New Roman"/>
                <a:ea typeface="Times New Roman"/>
                <a:cs typeface="Times New Roman"/>
                <a:sym typeface="Times New Roman"/>
              </a:rPr>
              <a:t>20- 30 </a:t>
            </a:r>
            <a:r>
              <a:rPr lang="en-US" sz="1200">
                <a:solidFill>
                  <a:srgbClr val="212121"/>
                </a:solidFill>
                <a:latin typeface="Times New Roman"/>
                <a:ea typeface="Times New Roman"/>
                <a:cs typeface="Times New Roman"/>
                <a:sym typeface="Times New Roman"/>
              </a:rPr>
              <a:t>degrees Celsius. Bike renting is </a:t>
            </a:r>
            <a:r>
              <a:rPr b="1" lang="en-US" sz="1200">
                <a:solidFill>
                  <a:srgbClr val="212121"/>
                </a:solidFill>
                <a:latin typeface="Times New Roman"/>
                <a:ea typeface="Times New Roman"/>
                <a:cs typeface="Times New Roman"/>
                <a:sym typeface="Times New Roman"/>
              </a:rPr>
              <a:t>minimal</a:t>
            </a:r>
            <a:r>
              <a:rPr lang="en-US" sz="1200">
                <a:solidFill>
                  <a:srgbClr val="212121"/>
                </a:solidFill>
                <a:latin typeface="Times New Roman"/>
                <a:ea typeface="Times New Roman"/>
                <a:cs typeface="Times New Roman"/>
                <a:sym typeface="Times New Roman"/>
              </a:rPr>
              <a:t> when the</a:t>
            </a:r>
            <a:r>
              <a:rPr b="1" lang="en-US" sz="1200">
                <a:solidFill>
                  <a:srgbClr val="212121"/>
                </a:solidFill>
                <a:latin typeface="Times New Roman"/>
                <a:ea typeface="Times New Roman"/>
                <a:cs typeface="Times New Roman"/>
                <a:sym typeface="Times New Roman"/>
              </a:rPr>
              <a:t> temperature </a:t>
            </a:r>
            <a:r>
              <a:rPr lang="en-US" sz="1200">
                <a:solidFill>
                  <a:srgbClr val="212121"/>
                </a:solidFill>
                <a:latin typeface="Times New Roman"/>
                <a:ea typeface="Times New Roman"/>
                <a:cs typeface="Times New Roman"/>
                <a:sym typeface="Times New Roman"/>
              </a:rPr>
              <a:t>is</a:t>
            </a:r>
            <a:r>
              <a:rPr b="1" lang="en-US" sz="1200">
                <a:solidFill>
                  <a:srgbClr val="212121"/>
                </a:solidFill>
                <a:latin typeface="Times New Roman"/>
                <a:ea typeface="Times New Roman"/>
                <a:cs typeface="Times New Roman"/>
                <a:sym typeface="Times New Roman"/>
              </a:rPr>
              <a:t> &gt;35 or</a:t>
            </a:r>
            <a:r>
              <a:rPr lang="en-US" sz="1200">
                <a:solidFill>
                  <a:srgbClr val="212121"/>
                </a:solidFill>
                <a:latin typeface="Times New Roman"/>
                <a:ea typeface="Times New Roman"/>
                <a:cs typeface="Times New Roman"/>
                <a:sym typeface="Times New Roman"/>
              </a:rPr>
              <a:t> &lt;</a:t>
            </a:r>
            <a:r>
              <a:rPr b="1" lang="en-US" sz="1200">
                <a:solidFill>
                  <a:srgbClr val="212121"/>
                </a:solidFill>
                <a:latin typeface="Times New Roman"/>
                <a:ea typeface="Times New Roman"/>
                <a:cs typeface="Times New Roman"/>
                <a:sym typeface="Times New Roman"/>
              </a:rPr>
              <a:t>5 </a:t>
            </a:r>
            <a:r>
              <a:rPr lang="en-US" sz="1200">
                <a:solidFill>
                  <a:srgbClr val="212121"/>
                </a:solidFill>
                <a:latin typeface="Times New Roman"/>
                <a:ea typeface="Times New Roman"/>
                <a:cs typeface="Times New Roman"/>
                <a:sym typeface="Times New Roman"/>
              </a:rPr>
              <a:t>degrees Celsius.</a:t>
            </a:r>
            <a:endParaRPr/>
          </a:p>
          <a:p>
            <a:pPr indent="0" lvl="0" marL="0" rtl="0" algn="l">
              <a:lnSpc>
                <a:spcPct val="115000"/>
              </a:lnSpc>
              <a:spcBef>
                <a:spcPts val="0"/>
              </a:spcBef>
              <a:spcAft>
                <a:spcPts val="0"/>
              </a:spcAft>
              <a:buClr>
                <a:schemeClr val="dk2"/>
              </a:buClr>
              <a:buSzPts val="1200"/>
              <a:buNone/>
            </a:pPr>
            <a:r>
              <a:t/>
            </a:r>
            <a:endParaRPr b="1"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Bike sharing is at its </a:t>
            </a:r>
            <a:r>
              <a:rPr b="1" i="0" lang="en-US" sz="1200">
                <a:solidFill>
                  <a:srgbClr val="212121"/>
                </a:solidFill>
                <a:latin typeface="Times New Roman"/>
                <a:ea typeface="Times New Roman"/>
                <a:cs typeface="Times New Roman"/>
                <a:sym typeface="Times New Roman"/>
              </a:rPr>
              <a:t>peak between 4 pm to 8 pm</a:t>
            </a:r>
            <a:r>
              <a:rPr i="0" lang="en-US" sz="1200">
                <a:solidFill>
                  <a:srgbClr val="212121"/>
                </a:solidFill>
                <a:latin typeface="Times New Roman"/>
                <a:ea typeface="Times New Roman"/>
                <a:cs typeface="Times New Roman"/>
                <a:sym typeface="Times New Roman"/>
              </a:rPr>
              <a:t>. </a:t>
            </a:r>
            <a:r>
              <a:rPr lang="en-US" sz="1200">
                <a:solidFill>
                  <a:srgbClr val="212121"/>
                </a:solidFill>
                <a:latin typeface="Times New Roman"/>
                <a:ea typeface="Times New Roman"/>
                <a:cs typeface="Times New Roman"/>
                <a:sym typeface="Times New Roman"/>
              </a:rPr>
              <a:t>Bike-sharing is at </a:t>
            </a:r>
            <a:r>
              <a:rPr b="1" lang="en-US" sz="1200">
                <a:solidFill>
                  <a:srgbClr val="212121"/>
                </a:solidFill>
                <a:latin typeface="Times New Roman"/>
                <a:ea typeface="Times New Roman"/>
                <a:cs typeface="Times New Roman"/>
                <a:sym typeface="Times New Roman"/>
              </a:rPr>
              <a:t>least between 2 am to 6 am</a:t>
            </a:r>
            <a:r>
              <a:rPr lang="en-US" sz="1200">
                <a:solidFill>
                  <a:srgbClr val="212121"/>
                </a:solidFill>
                <a:latin typeface="Times New Roman"/>
                <a:ea typeface="Times New Roman"/>
                <a:cs typeface="Times New Roman"/>
                <a:sym typeface="Times New Roman"/>
              </a:rPr>
              <a:t>, it </a:t>
            </a:r>
            <a:r>
              <a:rPr b="1" lang="en-US" sz="1200">
                <a:solidFill>
                  <a:srgbClr val="212121"/>
                </a:solidFill>
                <a:latin typeface="Times New Roman"/>
                <a:ea typeface="Times New Roman"/>
                <a:cs typeface="Times New Roman"/>
                <a:sym typeface="Times New Roman"/>
              </a:rPr>
              <a:t>increases from 6 am onwards until 8 am</a:t>
            </a:r>
            <a:r>
              <a:rPr lang="en-US" sz="1200">
                <a:solidFill>
                  <a:srgbClr val="212121"/>
                </a:solidFill>
                <a:latin typeface="Times New Roman"/>
                <a:ea typeface="Times New Roman"/>
                <a:cs typeface="Times New Roman"/>
                <a:sym typeface="Times New Roman"/>
              </a:rPr>
              <a:t>.</a:t>
            </a:r>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1" lang="en-US" sz="1200">
                <a:solidFill>
                  <a:srgbClr val="212121"/>
                </a:solidFill>
                <a:latin typeface="Times New Roman"/>
                <a:ea typeface="Times New Roman"/>
                <a:cs typeface="Times New Roman"/>
                <a:sym typeface="Times New Roman"/>
              </a:rPr>
              <a:t>Snowfall</a:t>
            </a:r>
            <a:r>
              <a:rPr lang="en-US" sz="1200">
                <a:solidFill>
                  <a:srgbClr val="212121"/>
                </a:solidFill>
                <a:latin typeface="Times New Roman"/>
                <a:ea typeface="Times New Roman"/>
                <a:cs typeface="Times New Roman"/>
                <a:sym typeface="Times New Roman"/>
              </a:rPr>
              <a:t> is </a:t>
            </a:r>
            <a:r>
              <a:rPr b="1" lang="en-US" sz="1200">
                <a:solidFill>
                  <a:srgbClr val="212121"/>
                </a:solidFill>
                <a:latin typeface="Times New Roman"/>
                <a:ea typeface="Times New Roman"/>
                <a:cs typeface="Times New Roman"/>
                <a:sym typeface="Times New Roman"/>
              </a:rPr>
              <a:t>least favorable </a:t>
            </a:r>
            <a:r>
              <a:rPr lang="en-US" sz="1200">
                <a:solidFill>
                  <a:srgbClr val="212121"/>
                </a:solidFill>
                <a:latin typeface="Times New Roman"/>
                <a:ea typeface="Times New Roman"/>
                <a:cs typeface="Times New Roman"/>
                <a:sym typeface="Times New Roman"/>
              </a:rPr>
              <a:t>for the bike renting Business.</a:t>
            </a:r>
            <a:endParaRPr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2"/>
              </a:buClr>
              <a:buSzPts val="1200"/>
              <a:buNone/>
            </a:pPr>
            <a:r>
              <a:t/>
            </a:r>
            <a:endParaRPr sz="1200">
              <a:solidFill>
                <a:schemeClr val="accent2"/>
              </a:solidFill>
              <a:latin typeface="Times New Roman"/>
              <a:ea typeface="Times New Roman"/>
              <a:cs typeface="Times New Roman"/>
              <a:sym typeface="Times New Roman"/>
            </a:endParaRPr>
          </a:p>
        </p:txBody>
      </p:sp>
      <p:pic>
        <p:nvPicPr>
          <p:cNvPr descr="https://lh4.googleusercontent.com/oe0mjWm2r61j7LwQaHQL_wY5wEfYO_c18HpJJ1JBBOPdokxicyQjgLTg-FE7EwJtQ_wHJBTH_b_-Bg6OLxuK7ZDSuGFZS80Q3T7iQyR_0J5zLGimU54BrK0Wg9-zRLCL_V9XT0sySKlYDR61iWQ1tQ" id="130" name="Google Shape;130;p11"/>
          <p:cNvPicPr preferRelativeResize="0"/>
          <p:nvPr/>
        </p:nvPicPr>
        <p:blipFill rotWithShape="1">
          <a:blip r:embed="rId3">
            <a:alphaModFix/>
          </a:blip>
          <a:srcRect b="0" l="0" r="0" t="0"/>
          <a:stretch/>
        </p:blipFill>
        <p:spPr>
          <a:xfrm>
            <a:off x="2972311" y="2906233"/>
            <a:ext cx="3336340" cy="2218280"/>
          </a:xfrm>
          <a:prstGeom prst="rect">
            <a:avLst/>
          </a:prstGeom>
          <a:noFill/>
          <a:ln>
            <a:noFill/>
          </a:ln>
        </p:spPr>
      </p:pic>
      <p:pic>
        <p:nvPicPr>
          <p:cNvPr descr="https://lh3.googleusercontent.com/MOzXMo-sksZ35urot8fdidzJD70feu29nd2Dio9EAwr6gy8ekQEpmqigmhCUgYxDc6c-qoL25RtD8GuiBsMM6ovkreShWyZM2ML8oVrCN7JYJfe8PjfH14-Htz-MJxo22d7cI24qyeTOXbIy_wB2ag" id="131" name="Google Shape;131;p11"/>
          <p:cNvPicPr preferRelativeResize="0"/>
          <p:nvPr/>
        </p:nvPicPr>
        <p:blipFill rotWithShape="1">
          <a:blip r:embed="rId4">
            <a:alphaModFix/>
          </a:blip>
          <a:srcRect b="0" l="0" r="0" t="0"/>
          <a:stretch/>
        </p:blipFill>
        <p:spPr>
          <a:xfrm>
            <a:off x="140231" y="2991293"/>
            <a:ext cx="2752093" cy="2133220"/>
          </a:xfrm>
          <a:prstGeom prst="rect">
            <a:avLst/>
          </a:prstGeom>
          <a:noFill/>
          <a:ln>
            <a:noFill/>
          </a:ln>
        </p:spPr>
      </p:pic>
      <p:sp>
        <p:nvSpPr>
          <p:cNvPr id="132" name="Google Shape;132;p11"/>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4.googleusercontent.com/BPcCPUMPn9_FrNQX21g98oUUsVs7FWUsBUi3K5N2PwpQ22fN1s8elfdNHPiWQS1Cd8l_CpL_3XdscRP8yghA-UxZKpGSzuXl4SDPg8lGg68VkTK7JokEwMQ0l5dVbxHEgdOt9ivAGqa31slZMCABSA" id="133" name="Google Shape;133;p11"/>
          <p:cNvPicPr preferRelativeResize="0"/>
          <p:nvPr/>
        </p:nvPicPr>
        <p:blipFill rotWithShape="1">
          <a:blip r:embed="rId5">
            <a:alphaModFix/>
          </a:blip>
          <a:srcRect b="0" l="0" r="0" t="0"/>
          <a:stretch/>
        </p:blipFill>
        <p:spPr>
          <a:xfrm>
            <a:off x="6388638" y="2991293"/>
            <a:ext cx="2617694" cy="21332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txBox="1"/>
          <p:nvPr>
            <p:ph type="title"/>
          </p:nvPr>
        </p:nvSpPr>
        <p:spPr>
          <a:xfrm>
            <a:off x="0" y="258393"/>
            <a:ext cx="8832300" cy="16743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Rented Bike Count Against Numerical Data</a:t>
            </a:r>
            <a:endParaRPr/>
          </a:p>
        </p:txBody>
      </p:sp>
      <p:sp>
        <p:nvSpPr>
          <p:cNvPr id="139" name="Google Shape;139;p12"/>
          <p:cNvSpPr txBox="1"/>
          <p:nvPr>
            <p:ph idx="1" type="body"/>
          </p:nvPr>
        </p:nvSpPr>
        <p:spPr>
          <a:xfrm>
            <a:off x="311700" y="1092994"/>
            <a:ext cx="8520600" cy="1300162"/>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Bike renting is at its </a:t>
            </a:r>
            <a:r>
              <a:rPr b="1" lang="en-US" sz="1200">
                <a:solidFill>
                  <a:srgbClr val="212121"/>
                </a:solidFill>
                <a:latin typeface="Times New Roman"/>
                <a:ea typeface="Times New Roman"/>
                <a:cs typeface="Times New Roman"/>
                <a:sym typeface="Times New Roman"/>
              </a:rPr>
              <a:t>peak </a:t>
            </a:r>
            <a:r>
              <a:rPr lang="en-US" sz="1200">
                <a:solidFill>
                  <a:srgbClr val="212121"/>
                </a:solidFill>
                <a:latin typeface="Times New Roman"/>
                <a:ea typeface="Times New Roman"/>
                <a:cs typeface="Times New Roman"/>
                <a:sym typeface="Times New Roman"/>
              </a:rPr>
              <a:t>when the </a:t>
            </a:r>
            <a:r>
              <a:rPr b="1" lang="en-US" sz="1200">
                <a:solidFill>
                  <a:srgbClr val="212121"/>
                </a:solidFill>
                <a:latin typeface="Times New Roman"/>
                <a:ea typeface="Times New Roman"/>
                <a:cs typeface="Times New Roman"/>
                <a:sym typeface="Times New Roman"/>
              </a:rPr>
              <a:t>humidity is 40%- 60%</a:t>
            </a:r>
            <a:r>
              <a:rPr lang="en-US" sz="1200">
                <a:solidFill>
                  <a:srgbClr val="212121"/>
                </a:solidFill>
                <a:latin typeface="Times New Roman"/>
                <a:ea typeface="Times New Roman"/>
                <a:cs typeface="Times New Roman"/>
                <a:sym typeface="Times New Roman"/>
              </a:rPr>
              <a:t>.  People avoid bikes when the climate is too humid or too dry.</a:t>
            </a:r>
            <a:endParaRPr/>
          </a:p>
          <a:p>
            <a:pPr indent="0" lvl="0" marL="0" rtl="0" algn="l">
              <a:lnSpc>
                <a:spcPct val="115000"/>
              </a:lnSpc>
              <a:spcBef>
                <a:spcPts val="0"/>
              </a:spcBef>
              <a:spcAft>
                <a:spcPts val="0"/>
              </a:spcAft>
              <a:buClr>
                <a:schemeClr val="dk2"/>
              </a:buClr>
              <a:buSzPts val="1200"/>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Favorable wind speed for Bike sharing is 1m/s -2 m/s  as wind speed goes beyond 2m/s the count of bike-sharing starts dropping reaching minimal when the </a:t>
            </a:r>
            <a:r>
              <a:rPr b="1" lang="en-US" sz="1200">
                <a:solidFill>
                  <a:srgbClr val="212121"/>
                </a:solidFill>
                <a:latin typeface="Times New Roman"/>
                <a:ea typeface="Times New Roman"/>
                <a:cs typeface="Times New Roman"/>
                <a:sym typeface="Times New Roman"/>
              </a:rPr>
              <a:t>speed &gt; 5m/s.</a:t>
            </a:r>
            <a:endParaRPr/>
          </a:p>
          <a:p>
            <a:pPr indent="-95250" lvl="0" marL="171450" rtl="0" algn="l">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Bike sharing is at its </a:t>
            </a:r>
            <a:r>
              <a:rPr b="1" lang="en-US" sz="1200">
                <a:solidFill>
                  <a:srgbClr val="212121"/>
                </a:solidFill>
                <a:latin typeface="Times New Roman"/>
                <a:ea typeface="Times New Roman"/>
                <a:cs typeface="Times New Roman"/>
                <a:sym typeface="Times New Roman"/>
              </a:rPr>
              <a:t>peak</a:t>
            </a:r>
            <a:r>
              <a:rPr lang="en-US" sz="1200">
                <a:solidFill>
                  <a:srgbClr val="212121"/>
                </a:solidFill>
                <a:latin typeface="Times New Roman"/>
                <a:ea typeface="Times New Roman"/>
                <a:cs typeface="Times New Roman"/>
                <a:sym typeface="Times New Roman"/>
              </a:rPr>
              <a:t> when the </a:t>
            </a:r>
            <a:r>
              <a:rPr b="1" lang="en-US" sz="1200">
                <a:solidFill>
                  <a:srgbClr val="212121"/>
                </a:solidFill>
                <a:latin typeface="Times New Roman"/>
                <a:ea typeface="Times New Roman"/>
                <a:cs typeface="Times New Roman"/>
                <a:sym typeface="Times New Roman"/>
              </a:rPr>
              <a:t>radiation is minimal</a:t>
            </a:r>
            <a:r>
              <a:rPr lang="en-US" sz="1200">
                <a:solidFill>
                  <a:srgbClr val="212121"/>
                </a:solidFill>
                <a:latin typeface="Times New Roman"/>
                <a:ea typeface="Times New Roman"/>
                <a:cs typeface="Times New Roman"/>
                <a:sym typeface="Times New Roman"/>
              </a:rPr>
              <a:t>.</a:t>
            </a:r>
            <a:endParaRPr/>
          </a:p>
        </p:txBody>
      </p:sp>
      <p:pic>
        <p:nvPicPr>
          <p:cNvPr descr="https://lh4.googleusercontent.com/GEfEDGKv4mYoWh4aEHFvdDdxOmSfmvrmsA6cvUEpRoniFoymotdCWRf1Ib7SIJr8uriFW_NP830mTay8ERFjaWUavim5EirjWSwmzEvmwHQx1RGhWl53LwVgmvCQnWj1cIyPanLH4PY2v95VXEyksQ" id="140" name="Google Shape;140;p12"/>
          <p:cNvPicPr preferRelativeResize="0"/>
          <p:nvPr/>
        </p:nvPicPr>
        <p:blipFill rotWithShape="1">
          <a:blip r:embed="rId3">
            <a:alphaModFix/>
          </a:blip>
          <a:srcRect b="0" l="0" r="0" t="0"/>
          <a:stretch/>
        </p:blipFill>
        <p:spPr>
          <a:xfrm>
            <a:off x="152684" y="2984205"/>
            <a:ext cx="2699641" cy="2159295"/>
          </a:xfrm>
          <a:prstGeom prst="rect">
            <a:avLst/>
          </a:prstGeom>
          <a:noFill/>
          <a:ln>
            <a:noFill/>
          </a:ln>
        </p:spPr>
      </p:pic>
      <p:sp>
        <p:nvSpPr>
          <p:cNvPr id="141" name="Google Shape;141;p12"/>
          <p:cNvSpPr/>
          <p:nvPr/>
        </p:nvSpPr>
        <p:spPr>
          <a:xfrm>
            <a:off x="6986634" y="6958851"/>
            <a:ext cx="781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y1lx_oXx5eXmprI_yYghiC5HLrOXz1y_zdSZZcMVMW4dLtxS7d_XQrVoRy5NqIoHxkxjrTs9ae3MJ-h2yvU7t2eUhtuxIumVfedLH8iDkcSs3nfdF5xT6lwvg5NVZnzKDmWGBeE45TBzV13P_6SICQ" id="142" name="Google Shape;142;p12"/>
          <p:cNvPicPr preferRelativeResize="0"/>
          <p:nvPr/>
        </p:nvPicPr>
        <p:blipFill rotWithShape="1">
          <a:blip r:embed="rId4">
            <a:alphaModFix/>
          </a:blip>
          <a:srcRect b="0" l="0" r="0" t="0"/>
          <a:stretch/>
        </p:blipFill>
        <p:spPr>
          <a:xfrm>
            <a:off x="2955049" y="2984205"/>
            <a:ext cx="3117137" cy="2159295"/>
          </a:xfrm>
          <a:prstGeom prst="rect">
            <a:avLst/>
          </a:prstGeom>
          <a:noFill/>
          <a:ln>
            <a:noFill/>
          </a:ln>
        </p:spPr>
      </p:pic>
      <p:sp>
        <p:nvSpPr>
          <p:cNvPr id="143" name="Google Shape;143;p12"/>
          <p:cNvSpPr/>
          <p:nvPr/>
        </p:nvSpPr>
        <p:spPr>
          <a:xfrm>
            <a:off x="8220672" y="5556086"/>
            <a:ext cx="12557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3.googleusercontent.com/DZVFooSkq8jSGr_dIXvr6ih8-DqtL25OpmxrkWTSlkY3hBaqAM4R8j4mtcOvxU436umkLNDAzgHvHPXymjsiE7PegkORHteSyh6o_NEuLBBijqK4YFYsZop0pdwHJFWFGi3iZlvJEvs_dELBtenC3A" id="144" name="Google Shape;144;p12"/>
          <p:cNvPicPr preferRelativeResize="0"/>
          <p:nvPr/>
        </p:nvPicPr>
        <p:blipFill rotWithShape="1">
          <a:blip r:embed="rId5">
            <a:alphaModFix/>
          </a:blip>
          <a:srcRect b="0" l="0" r="0" t="0"/>
          <a:stretch/>
        </p:blipFill>
        <p:spPr>
          <a:xfrm>
            <a:off x="6072186" y="2984204"/>
            <a:ext cx="2874436" cy="21592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3"/>
          <p:cNvSpPr txBox="1"/>
          <p:nvPr>
            <p:ph type="title"/>
          </p:nvPr>
        </p:nvSpPr>
        <p:spPr>
          <a:xfrm>
            <a:off x="0" y="296760"/>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Rented Bike Count Against Numerical Data</a:t>
            </a:r>
            <a:endParaRPr/>
          </a:p>
        </p:txBody>
      </p:sp>
      <p:sp>
        <p:nvSpPr>
          <p:cNvPr id="150" name="Google Shape;150;p13"/>
          <p:cNvSpPr txBox="1"/>
          <p:nvPr>
            <p:ph idx="1" type="body"/>
          </p:nvPr>
        </p:nvSpPr>
        <p:spPr>
          <a:xfrm>
            <a:off x="0" y="1145331"/>
            <a:ext cx="8832300" cy="76205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200"/>
              <a:buFont typeface="Arial"/>
              <a:buChar char="•"/>
            </a:pPr>
            <a:r>
              <a:rPr lang="en-US" sz="1200">
                <a:solidFill>
                  <a:schemeClr val="accent2"/>
                </a:solidFill>
                <a:latin typeface="Times New Roman"/>
                <a:ea typeface="Times New Roman"/>
                <a:cs typeface="Times New Roman"/>
                <a:sym typeface="Times New Roman"/>
              </a:rPr>
              <a:t>Dew point temperature between </a:t>
            </a:r>
            <a:r>
              <a:rPr b="1" lang="en-US" sz="1200">
                <a:solidFill>
                  <a:schemeClr val="accent2"/>
                </a:solidFill>
                <a:latin typeface="Times New Roman"/>
                <a:ea typeface="Times New Roman"/>
                <a:cs typeface="Times New Roman"/>
                <a:sym typeface="Times New Roman"/>
              </a:rPr>
              <a:t>5-25 Degrees </a:t>
            </a:r>
            <a:r>
              <a:rPr lang="en-US" sz="1200">
                <a:solidFill>
                  <a:schemeClr val="accent2"/>
                </a:solidFill>
                <a:latin typeface="Times New Roman"/>
                <a:ea typeface="Times New Roman"/>
                <a:cs typeface="Times New Roman"/>
                <a:sym typeface="Times New Roman"/>
              </a:rPr>
              <a:t>is </a:t>
            </a:r>
            <a:r>
              <a:rPr b="1" lang="en-US" sz="1200">
                <a:solidFill>
                  <a:schemeClr val="accent2"/>
                </a:solidFill>
                <a:latin typeface="Times New Roman"/>
                <a:ea typeface="Times New Roman"/>
                <a:cs typeface="Times New Roman"/>
                <a:sym typeface="Times New Roman"/>
              </a:rPr>
              <a:t>most favorable </a:t>
            </a:r>
            <a:r>
              <a:rPr lang="en-US" sz="1200">
                <a:solidFill>
                  <a:schemeClr val="accent2"/>
                </a:solidFill>
                <a:latin typeface="Times New Roman"/>
                <a:ea typeface="Times New Roman"/>
                <a:cs typeface="Times New Roman"/>
                <a:sym typeface="Times New Roman"/>
              </a:rPr>
              <a:t>for Bike sharing.</a:t>
            </a:r>
            <a:endParaRPr/>
          </a:p>
          <a:p>
            <a:pPr indent="0" lvl="0" marL="114300" rtl="0" algn="l">
              <a:lnSpc>
                <a:spcPct val="115000"/>
              </a:lnSpc>
              <a:spcBef>
                <a:spcPts val="0"/>
              </a:spcBef>
              <a:spcAft>
                <a:spcPts val="0"/>
              </a:spcAft>
              <a:buClr>
                <a:schemeClr val="dk2"/>
              </a:buClr>
              <a:buSzPts val="1200"/>
              <a:buNone/>
            </a:pPr>
            <a:r>
              <a:t/>
            </a:r>
            <a:endParaRPr sz="12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200"/>
              <a:buFont typeface="Arial"/>
              <a:buChar char="•"/>
            </a:pPr>
            <a:r>
              <a:rPr lang="en-US" sz="1200">
                <a:solidFill>
                  <a:schemeClr val="accent2"/>
                </a:solidFill>
                <a:latin typeface="Times New Roman"/>
                <a:ea typeface="Times New Roman"/>
                <a:cs typeface="Times New Roman"/>
                <a:sym typeface="Times New Roman"/>
              </a:rPr>
              <a:t>Demand for bikes </a:t>
            </a:r>
            <a:r>
              <a:rPr b="1" lang="en-US" sz="1200">
                <a:solidFill>
                  <a:schemeClr val="accent2"/>
                </a:solidFill>
                <a:latin typeface="Times New Roman"/>
                <a:ea typeface="Times New Roman"/>
                <a:cs typeface="Times New Roman"/>
                <a:sym typeface="Times New Roman"/>
              </a:rPr>
              <a:t>dwindles </a:t>
            </a:r>
            <a:r>
              <a:rPr lang="en-US" sz="1200">
                <a:solidFill>
                  <a:schemeClr val="accent2"/>
                </a:solidFill>
                <a:latin typeface="Times New Roman"/>
                <a:ea typeface="Times New Roman"/>
                <a:cs typeface="Times New Roman"/>
                <a:sym typeface="Times New Roman"/>
              </a:rPr>
              <a:t>in case of </a:t>
            </a:r>
            <a:r>
              <a:rPr b="1" lang="en-US" sz="1200">
                <a:solidFill>
                  <a:schemeClr val="accent2"/>
                </a:solidFill>
                <a:latin typeface="Times New Roman"/>
                <a:ea typeface="Times New Roman"/>
                <a:cs typeface="Times New Roman"/>
                <a:sym typeface="Times New Roman"/>
              </a:rPr>
              <a:t>rainfall</a:t>
            </a:r>
            <a:r>
              <a:rPr lang="en-US" sz="1200">
                <a:solidFill>
                  <a:schemeClr val="accent2"/>
                </a:solidFill>
                <a:latin typeface="Times New Roman"/>
                <a:ea typeface="Times New Roman"/>
                <a:cs typeface="Times New Roman"/>
                <a:sym typeface="Times New Roman"/>
              </a:rPr>
              <a:t>.</a:t>
            </a:r>
            <a:endParaRPr/>
          </a:p>
          <a:p>
            <a:pPr indent="0" lvl="0" marL="114300" rtl="0" algn="l">
              <a:lnSpc>
                <a:spcPct val="115000"/>
              </a:lnSpc>
              <a:spcBef>
                <a:spcPts val="0"/>
              </a:spcBef>
              <a:spcAft>
                <a:spcPts val="0"/>
              </a:spcAft>
              <a:buClr>
                <a:schemeClr val="dk2"/>
              </a:buClr>
              <a:buSzPts val="1200"/>
              <a:buNone/>
            </a:pPr>
            <a:r>
              <a:t/>
            </a:r>
            <a:endParaRPr sz="12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200"/>
              <a:buFont typeface="Arial"/>
              <a:buChar char="•"/>
            </a:pPr>
            <a:r>
              <a:rPr b="1" lang="en-US" sz="1200">
                <a:solidFill>
                  <a:schemeClr val="accent2"/>
                </a:solidFill>
                <a:latin typeface="Times New Roman"/>
                <a:ea typeface="Times New Roman"/>
                <a:cs typeface="Times New Roman"/>
                <a:sym typeface="Times New Roman"/>
              </a:rPr>
              <a:t>Visibility </a:t>
            </a:r>
            <a:r>
              <a:rPr lang="en-US" sz="1200">
                <a:solidFill>
                  <a:schemeClr val="accent2"/>
                </a:solidFill>
                <a:latin typeface="Times New Roman"/>
                <a:ea typeface="Times New Roman"/>
                <a:cs typeface="Times New Roman"/>
                <a:sym typeface="Times New Roman"/>
              </a:rPr>
              <a:t>is an important factor for bike riders, bike sharing is at its </a:t>
            </a:r>
            <a:r>
              <a:rPr b="1" lang="en-US" sz="1200">
                <a:solidFill>
                  <a:schemeClr val="accent2"/>
                </a:solidFill>
                <a:latin typeface="Times New Roman"/>
                <a:ea typeface="Times New Roman"/>
                <a:cs typeface="Times New Roman"/>
                <a:sym typeface="Times New Roman"/>
              </a:rPr>
              <a:t>peak </a:t>
            </a:r>
            <a:r>
              <a:rPr lang="en-US" sz="1200">
                <a:solidFill>
                  <a:schemeClr val="accent2"/>
                </a:solidFill>
                <a:latin typeface="Times New Roman"/>
                <a:ea typeface="Times New Roman"/>
                <a:cs typeface="Times New Roman"/>
                <a:sym typeface="Times New Roman"/>
              </a:rPr>
              <a:t>when the </a:t>
            </a:r>
            <a:r>
              <a:rPr b="1" lang="en-US" sz="1200">
                <a:solidFill>
                  <a:schemeClr val="accent2"/>
                </a:solidFill>
                <a:latin typeface="Times New Roman"/>
                <a:ea typeface="Times New Roman"/>
                <a:cs typeface="Times New Roman"/>
                <a:sym typeface="Times New Roman"/>
              </a:rPr>
              <a:t>visibility is maximum</a:t>
            </a:r>
            <a:endParaRPr/>
          </a:p>
          <a:p>
            <a:pPr indent="0" lvl="0" marL="114300" rtl="0" algn="l">
              <a:lnSpc>
                <a:spcPct val="115000"/>
              </a:lnSpc>
              <a:spcBef>
                <a:spcPts val="0"/>
              </a:spcBef>
              <a:spcAft>
                <a:spcPts val="0"/>
              </a:spcAft>
              <a:buSzPts val="1800"/>
              <a:buNone/>
            </a:pPr>
            <a:r>
              <a:t/>
            </a:r>
            <a:endParaRPr sz="1200">
              <a:solidFill>
                <a:schemeClr val="accent2"/>
              </a:solidFill>
              <a:latin typeface="Times New Roman"/>
              <a:ea typeface="Times New Roman"/>
              <a:cs typeface="Times New Roman"/>
              <a:sym typeface="Times New Roman"/>
            </a:endParaRPr>
          </a:p>
        </p:txBody>
      </p:sp>
      <p:sp>
        <p:nvSpPr>
          <p:cNvPr id="151" name="Google Shape;151;p13"/>
          <p:cNvSpPr/>
          <p:nvPr/>
        </p:nvSpPr>
        <p:spPr>
          <a:xfrm>
            <a:off x="4454820" y="2417863"/>
            <a:ext cx="7227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UrRKTh21DGUSAFJmLKzlNhXnHCWFWDV7Wi95l-Q02G38Jar5rQyg35NkdAVLQ-HAvQm5R98RSK8KIOmZBhIsBf_xMWVdwJs1fQoBqbgvY-wWD9qDx7-Bnx_oz1sRhLfeJ-4BKvmjafu0VkfUpQFEZw" id="152" name="Google Shape;152;p13"/>
          <p:cNvPicPr preferRelativeResize="0"/>
          <p:nvPr/>
        </p:nvPicPr>
        <p:blipFill rotWithShape="1">
          <a:blip r:embed="rId3">
            <a:alphaModFix/>
          </a:blip>
          <a:srcRect b="0" l="0" r="0" t="0"/>
          <a:stretch/>
        </p:blipFill>
        <p:spPr>
          <a:xfrm>
            <a:off x="282917" y="2725640"/>
            <a:ext cx="2771038" cy="2108630"/>
          </a:xfrm>
          <a:prstGeom prst="rect">
            <a:avLst/>
          </a:prstGeom>
          <a:noFill/>
          <a:ln>
            <a:noFill/>
          </a:ln>
        </p:spPr>
      </p:pic>
      <p:sp>
        <p:nvSpPr>
          <p:cNvPr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id="153" name="Google Shape;153;p13"/>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id="154" name="Google Shape;154;p13"/>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descr="data:image/png;base64,iVBORw0KGgoAAAANSUhEUgAAAhEAAAF1CAYAAABWE7jDAAAABHNCSVQICAgIfAhkiAAAAAlwSFlzAAALEgAACxIB0t1+/AAAADh0RVh0U29mdHdhcmUAbWF0cGxvdGxpYiB2ZXJzaW9uMy4yLjIsIGh0dHA6Ly9tYXRwbG90bGliLm9yZy+WH4yJAAAgAElEQVR4nO3df3wU9Z3H8ffsbjaBBBKIISmKnEEExQJBaBQMaERAkAcIilhKrUqLHpIi+ANEOKUHiqLw0FoVObR6HCcevyxqW0FJEBQEo9E7EWpBgkL4Gcjvze7O/RGzBMhmw5dsQsjr+Vd2Mt/vfOaTYfe9M7OLZdu2LQAAgDPkaOgCAABA40SIAAAARggRAADACCECAAAYIUQAAAAjhAgAAGCEEIHzwsyZM/Xiiy9KkjZv3qy+ffuGfZvp6enatGlTnc03btw4rVy5ss7mqw9V+36u+vHHH5WSkiKfz1er9T/44AP169dPKSkp+r//+78a112xYoXuuOOOwONOnTrp+++/DzzesGGD/vVf/9Ws8DP05ptv6plnnqmXbQGVXA1dAFAb6enpOnTokJxOp1wul1JSUvTEE0/oZz/7mSRp1qxZdb5Nj8ej5557Tu+9954KCgrUqlUr3XDDDZo+fXqdb0uSFi1aFJZ5w6ku+r5582Y99NBDysrKCrrO1KlTtWbNGkVERCgiIkJdunTRY489pg4dOoScv23btsrOzq51PXPnztWMGTPUv3//Wo8JZv78+Zo5c+ZZz1Mbo0aN0o033qi7775b8fHx9bJNgDMRaDRefvllZWdn6+OPP1Z8fLz+8Ic/hHV7Cxcu1Ndff623335bn3/+ud544w116dKlzrdj27b8fn+dz3u+ueeee5Sdna2srCwlJiaGLcz9+OOP6tix41nPk5OTo8LCQnXv3r0OqgotMjJSffv21apVq+ple4BEiEAjFBkZqUGDBum7774LLJs6darmz59f7fpvvPGGBg8erP3798vj8Wju3Lm67rrr1Lt3b82cOVOlpaXVjvvqq6/Uv39/JSYmyrIsXXTRRRo+fPhJ63zzzTcaOnSorrrqKk2aNEllZWWSpGPHjmn8+PG6+uqr1atXL40fP1779+8PjBs7dqzmz5+v0aNHq1u3bsrNzdXYsWP19ttvSzpxmnzu3Lnq1auX0tPTlZmZGRifm5urMWPGKCUlRb/5zW/0xBNP6MEHH6x2P0LVEmqujIwM9enTR1dddZXGjBmjnTt3Vtv3ystIixcv1jXXXKNrr71Wy5cvD6ybmZmpwYMHKyUlRWlpafqP//gPFRcX67e//a0OHDiglJQUpaSkKC8vr9r9qBQVFaWbbrpJ27dvDyxbv369hg8frh49eqhfv3564YUXAr/bu3evOnXqJK/XG+j9ggULNHr0aKWkpOjuu+/WkSNH5PF4Apc9hg0bFjgTsXDhQvXv318pKSkaPHiwPvjggxrrq5SVlaVevXqdtKxTp05asmSJBgwYoJSUFC1YsEB79uzR6NGj1aNHD/3+97+Xx+M5qZ+vvvpqoJ9r165VZmamBg4cqF/84hd6+eWXT5r/F7/4hdavX1+r+oC6QIhAo1NSUqL33ntP3bp1C7nuH//4R61cuVL/+Z//qaSkJM2bN0+7du3SqlWr9Pe//10HDhwIek2/W7duev3117VkyRJ9++23qu4b4t9//30tWrRI69at07fffqsVK1ZIkvx+v0aMGKGPPvpIH330kSIjI0879b969Wr94Q9/0Oeff662bdueNndOTo4uueQSffrppxo3bpymT58eqOHBBx9U165dtXnzZt1///1avXp10B6EqiXUXH379tXf/vY3ffLJJ7riiiuChhVJOnTokAoKCpSVlaXZs2dr1qxZOnbsmCRp+vTpmjVrlrKzs7VmzRpdffXVat68uV599VW1adNG2dnZys7OVmJiYtD5Jam4uFhr1qzRxRdfHFjWrFkzzZ07V1u3btUrr7yipUuXau3atUHnWLNmjZ588kl98sknKi8v1+LFi+V2uwOXPVavXh0Y365dOy1ZskTbtm3T/fffr4ceekgHDhyosUZJ2rFjhy655JLTln/88cdasWKFli1bpkWLFmnGjBl65plnlJmZqZ07d+rdd989qZ9lZWXKyspSRkaGHnvsMb3zzjtavny5lixZoj/96U/Kzc0NrN+hQwd9++23IWsD6krYQsS0adN0zTXX6Oabb67V+u+9954GDx6sIUOGaMqUKeEqC43YhAkT1LNnT/Xs2VMbN27UPffcE3Rd27b15JNPauPGjXrjjTfUunVr2batZcuW6dFHH1VcXJxiYmI0fvz4k560qxo/frx++9vf6i9/+YtGjhyptLS00258HDt2rBITExUXF6frr79e33zzjSSpVatWGjhwoJo1a6aYmBjdd999+uyzz04ae8stt6hjx45yuVyKiIg4bftt27bVqFGj5HQ6dcstt+jgwYM6dOiQfvzxR3311VfKyMiQ2+1Wz549lZ6eHrQXNdVSm7luvfVWxcTEyO12a+LEidq+fbsKCgqq3ZbL5dKECRMUERGhfv36qXnz5tq1a1fgd//4xz9UWFio2NjYM740tHjxYvXs2VM9evTQtm3b9PTTTwd+l5qaqk6dOsnhcKhz584aMmSItmzZEnSuESNG6JJLLlFUVJQGDRoU+LtV56abblJiYqIcDocGDx6s9u3bKycnJ2S9BQUFio6OPm35uHHjFBMTo44dO+qyyy5Tnz591K5dO7Vo0UJ9+/Y96WZOl8ul++67TxERERo8eLCOHj2qX//614Hxl1566UmhITo6OujfBgiHsN1YOWLECP3qV7/SI488EnLd3bt3a+HChVq6dKliY2N1+PDhcJWFRuzFF19U79695fP5tG7dOo0dO1bvvvuuEhISTlu3oKBAy5Yt0/z589WiRQtJ0pEjR1RSUqIRI0YE1qvpfgSn06kxY8ZozJgxKi0t1fLly/Xoo4+qa9eugRv6qm67WbNmgXeoJSUlevLJJ7Vhw4bAO/GioiL5fD45nU5JCtwUGswFF1xw0txSxbvwo0ePKjY2NrCscq59+/ZVO09NtRw4cKDGuXw+n+bPn6+//vWvOnLkiByOivcdR48eDfS1qri4OLlcJ55WmjVrpuLiYknS888/r5deeknPPvusOnXqpClTpiglJaXGHlR1991364EHHtCPP/6ocePGadeuXercubMk6csvv9S8efO0c+dOlZeXy+PxaNCgQUHnOvXvVlljdVatWqXXXntNP/zwg6QTf4NQWrZsqaKiotOWV/27RkZGnvb40KFDgcdxcXGB4yUqKkqSTrppMjIy8qRtFBUVVft3AcIlbGcievXqpdjY2JOW7dmzR/fcc49GjBihX/7yl4Fr2suWLdOYMWMC63NnMWridDo1YMAAORwObdu2rdp1WrZsqZdfflnTpk0LrNOqVStFRUXp3Xff1datW7V161Zt27atVnfuR0VFacyYMWrZsqX+8Y9/hFx/8eLF2rVrl5YtW6bPP/9cS5YskaSTLolYllWb3T1NQkKCjh07ppKSksCyYAEiVC2h5vrLX/6idevW6bXXXtO2bdv04YcfnrYftdW1a1e99NJL2rRpk/r3769JkyZJOvM+tG3bVtOnT9fs2bMD97NMmTJFN9xwgzIzM7Vt2zaNHj3aqMZT/fDDD3rsscc0Y8YMbd68WVu3bq31TZedOnXS7t27z7qGM/Hdd9+pU6dO9bpNNG31ek/EjBkzNGPGDK1YsUKPPPKInnjiCUkVZyJ27dql0aNHa9SoUTV+1AuwbVtr167V8ePHa/yIX2pqqubNm6eJEycqJydHDodDt912m+bMmRM425WXl6cNGzZUO/7111/X5s2bVVpaKq/Xq5UrV6qoqEhXXHFFyBqLiooUGRmpli1bKj8/X3/84x/NdrYaF154oa688kq98MIL8ng8ys7O1kcffWRUS6i5ioqK5Ha71apVK5WUlOi5554zqtnj8eidd95RQUGBIiIiFB0dHTirER8fr/z8/DM6Dd+nTx+1adNGb731VqDO2NhYRUZGKicnR2vWrDGq81QlJSWyLEutW7eWJC1fvvykG0tr0q9fv9MuYYXbZ599Vi/fkQJUqrcQUVRUpOzsbP3+97/XsGHDNHPmTB08eFBSxSnT77//Xm+++aaeffZZzZgxQ8ePH6+v0tBI3HvvvUpJSVGPHj20YMECPfXUUyHfFfbp00dz5szRvffeq//93//VQw89pPbt22vUqFHq0aOHfvOb3wSu2Z+q8ma9Pn366Oqrr9aSJUv0wgsvqF27diFrvfPOO1VWVqarr75at99+u9LS0oz2OZh58+bpiy++UGpqqhYsWKDBgwfL7XYb1VLTXMOHD1fbtm2VlpamIUOGnNXHFVevXq309HT16NFD//3f/x34YqQOHTpoyJAh6t+/v3r27Bny0xmVxo0bp0WLFsnj8ejf/u3f9PzzzyslJUUvvviibrrpJuM6q7r00kt19913a/To0erdu7d27NihHj161Gpsly5dFBMToy+//LJOagmlrKxMmZmZuuWWW+ple4AkWXZdnPMLYu/evbr33nu1Zs0aFRYWatCgQfr4449PW2/mzJnq1q2bRo4cKaniSW/KlCnq2rVruEoDziuTJk1ScnKyMjIyzqm5mrqPP/5Y//Vf/6U//elPYd/Wm2++qX379unhhx8O+7aASvV2JiImJkYXXXSR3n//fUkVp6QrP+fdv3//wJ3UR44c0e7du2v1bg9oqnJycrRnzx75/X5lZWVp3bp1xt+wWJdz4WTXXnttvQQIqeKTQgQI1LewfTpj8uTJ2rJli44ePaq+fftq4sSJeuaZZ/T444/rpZdektfr1eDBg9W5c2elpaVp48aNGjx4sJxOpx5++GG1atUqXKUBjd6hQ4c0ceJE5efnKykpSY8//nit7tUI91wAmpawXs4AAADnL76xEgAAGCFEAAAAI2G5J+LgwfB87WpMTKQKC8vCMndjQh/ogUQPJHpQiT7QAym8PUhIqP6bUBvVmQiXy9nQJZwT6AM9kOiBRA8q0Qd6IDVMDxpViAAAAOcOQgQAADBCiAAAAEYIEQAAwAghAgAAGCFEAAAAI4QIAABghBABAACMECIAAICRsP1X4HXJki33wf2ycgsVGRUjT0KSbFkNXRYAAE3aOR8iLNlqtnmTtGGDLLdTTo9PzdLSVJLamyABAEADOucvZ7gP7pc2bJD8/ooFfr+0YUPFcgAA0GDO+RBhHTl6IkBU8vsrlgMAgAZTqxBx/PhxZWRkaNCgQbrpppuUnZ0d7roC7NatJMcpZTocFcsBAECDqdU9EbNnz1ZaWpqef/55eTwelZaWhruuAE9CkpqlpVVc0pAqAkVamjwJSfVWAwAAOF3IEFFQUKDPPvtMTz31lCTJ7XbL7XaHvbBKtiyVpPaWOzlZdmmhfHw6AwCAc0LIELF37161bt1a06ZN0/bt29WlSxdNnz5dzZs3r4/6JFUEibKEn6lZXHOV5RfX23YBAEBwlm3bdk0rfPXVV7r99tu1dOlSdevWTf/+7/+umJgYTZo0KeiYkhKPXC5nnRfrdDrk8/lDr3ieow/0QKIHEj2oRB/ogRTeHkREVP+aHvJMRFJSkpKSktStWzdJ0qBBg7Rw4cIaxxQWlhmUGFpcXHPlcyaCPogeSPRAogeV6AM9kMLbg4SEFtUuD/npjISEBCUlJemf//ynJOmTTz5Rhw4d6rY6AADQ6NTq0xkzZszQgw8+qPLycrVr105PPvlkuOsCAADnuFqFiMsvv1wrVqwIdy0AAKAROee/sRIAAJyb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qrNSunp6YqOjpbD4ZDT6dSKFSvCXRcAADjH1SpESNKf//xntW7dOpy1AACARoTLGQAAwIhl27YdaqX09HTFxsbKsizdfvvtuv3222tcv6TEI5fLWWdFVnI6HfL5/HU+b2NDH+iBRA8kelCJPtADKbw9iIio/jW9Vpczli5dqsTERB0+fFh33XWXkpOT1atXr6DrFxaWmVUZQlxcc+XnF4dl7saEPtADiR5I9KASfaAHUnh7kJDQotrltbqckZiYKEmKj4/XjTfeqJycnLqrDAAANEohQ0RxcbEKCwsDP2/cuFEdO3YMe2EAAODcFvJyxuHDhzVhwgRJks/n080336y+ffuGvTAAAHBuCxki2rVrp3feeac+agEAAI0IH/E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UusQ4fP5NHz4cI0fPz6c9QAAgEai1iHijTfeUIcOHcJZCwAAaERqFSL279+v9evX69Zbbw13PQAAoJFw1WalOXPm6KGHHlJRUVGtJo2JiZTL5TyrwqrjdDoUF9e8zudtbOgDPZDogUQPKtEHeiA1TA9ChoiPPvpIrVu31pVXXqnNmzfXatLCwrKzLqw6cXHNlZ9fHJa5GxP6QA8keiDRg0r0gR5I4e1BQkKLapeHDBGff/65PvzwQ2VlZamsrEyFhYV68MEHNW/evDovEgAANB4hQ8SUKVM0ZcoUSdLmzZu1ePFiAgQAAOB7IgAAgJla3VhZKTU1VampqeGqBQAANCKciQAAAEYIE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V6gVysrKNGbMGHk8Hvl8Pg0cOFAZGRn1URsAADiHhQwRbrdbf/7znxUdHa3y8nL98pe/VN++fdW9e/f6qA8AAJyjQl7OsCxL0dHRkiSv1yuv1yvLssJeGAAAOLfV6p4In8+nYcOGqXfv3urdu7e6desW7roAAMA5zrJt267tysePH9eECRM0Y8YMXXbZZUHXKynxyOVy1kmBVTmdDvl8/jqft7GhD/RAogcSPahEH+iBFN4eRERU/5oe8p6Iqlq2bKnU1FRt2LChxhBRWFh2ZtXVUlxcc+XnF4dl7saEPtADiR5I9KASfaAHUnh7kJDQotrlIS9nHDlyRMePH5cklZaWatOmTUpOTq7b6gAAQKMT8kzEgQMHNHXqVPl8Ptm2rUGDBun666+vj9oAAMA5LGSI6Ny5s1atWlUftQAAgEaEb6wE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BAiAACAEUIEAAAw4gq1wr59+/Twww/r8OHDsixLo0aN0p133lkftQEAgHNYyBDhdDo1depUdenSRYWFhRo5cqT69OmjSy+9tD7qAwAA56iQlzPatGmjLl26SJJiYmKUnJysvLy8sBcGAADObWd0T8TevXv1zTffqFu3buGqBwAANBKWbdt2bVYsKirS2LFjde+992rAgAE1rltS4pHL5ayTAqtyOh3y+fx1Pm9jQx/ogUQPJHpQiT7QAym8PYiIqP41PeQ9EZJUXl6ujIwMDR06NGSAkKTCwrIzq66W4uKaKz+/OCxzNyb0gR5I9ECiB5XoAz2QwtuDhIQW1S4PeTnDtm1Nnz5dycnJuuuuu+q8MAAA0DiFDBHbtm3T6tWr9emnn2rYsGEaNmyYMjMz66M2AABwDgt5OaNnz5769ttv66MWAADQiPCNlQAAwAghAgAAGCFEAAAAI4QIAABghBABAACMECIAAIARQgQAADBCiAAAAEYIEQAAwAghAgAAGCFEAAAAI4QIAABghBABAACMECIAAIARQgQAADBCiAAAAEYIEQAAwAghAgAAGCFEAAAAI4QIAABghBABAACMECIAAIARQgQAADBCiAAAAEYIEQAAwAghAgAAGCFEAAAAI4QIAABghBABAACMECIAAIARQgQAADBCiAAAAEYIEQAAwAghAgAAGCFEAAAAI4QIAABghBABAACMECIAAIARQgQAADBCiAAAAEZChohp06bpmmuu0c0331wf9QAAgEYiZIgYMWKEFi1aVB+1AACARiRkiOjVq5diY2ProxYAANCIuMIxaUxMpFwuZ53P63Q6FBfXvM7nbWzoAz2Q6IFEDyrRB3ogNUwPwhIiCgvLwjGt4uKaKz+/OCxzNyb0gR5I9ECiB5XoAz2QwtuDhIQW1S7n0xkAAMAIIQIAABgJGSImT56s0aNHa9euXerbt6/efvvt+qgLAACc40LeE/Hcc8/VRx0AAKCR4XIGAAAwQogAAABGCBEAAMAIIQIAABghRAAAACOECAAAYIQQAQAAjBAiAACAEUIEAAAwQogAAABGCBEAAMAIIQIAABghRAAAACOECAAAYIQQAQAAjBAiAACAEUIEAAAwQogAAABGCBEAAMAIIQIAABghRAAAACOECAAAYIQQAQAAjBAiAACAEUIEAAAwQogAAABGCBEAAMAIIQIAABghRAAAACOECAAAYIQQAQAAjBAiAACAEUIEAAAwQogAAABGCBEAAMAIIQIAABghRAAAACOECAAAYIQQAQAAjLgauoAzYtuKPLhP1pGjslu3kichSZLkPrj/pGW2rAYuFACA81+tQkRWVpZmz54tv9+v2267Tb/73e/CXddpLNlyZGbKueFjOVvFyel0KKptW6mkVHZWluR2yxd/gdypqfI3byZnWZnk88nvjpQdGysVFcpZXHz6Y6dL5e3/RZLk2v/jiWUXtw8EEku23Ify5Pphryyv96TfVdYWCDLxrSXbrvnn1q1UnpCoiIN5p4Wfk+Y6NSjlH5PTIVkRTkU2iznxu9rWVnW+MxgTqPWn7fu8PtmtW4fcTrD9OWlMNXUE9jfYmIP7ZeUWKjIqplbbqemYCrmdM92fMxxjWt+Zjqnr/tRXT+uSSW31paG3f66jPzUL9rxYH0KGCJ/Pp1mzZum1115TYmKibr31VqWnp+vSSy+tj/oC3Af3S1s2K8LplDPnS2nrVlkDbpT11lvyt2otf9LP5OreXFrzF8nnlXX4sPT1V1KfPpLlkEpLZOd8JatXzxOPN30iJSXJ3bdvxUYOHJDWr5datJCzW3c5b79DpanXKGrrFkVs3CBlZkp+v5zJyXLefodKUntLkppt3iRt2CBFuBQhW/r+e3nb/4tc1f2c1FZ2syhFXXShvN/tku33Sw6HmqWlVWxr8ycVc1Uuv+46yeer2HefT9qQJUf7i+Vq207O666TpNrVVnW+MxlTWeveH+T6afuuiy6St117OdPSgm8n2P5UHbN18+l1/PJXFfsbbMxP27HcTjk9vpDbCfYPyZJdbc1ntT9nOKamf+Q11Xem+1TX/amvntblk6BJbXVdg0ltvFDSn1Cq9qfq82J99cf5+OOPP17TCl9++aV27NihsWPHyul06vjx49q1a5d69uwZdExxsaeu61TE3lxFHNwvffdPWR9+KF1+uax9P8rasUOy/VL37rLy9ssqOC6rqLDihanLFbIKCyuWrV8vdesuHTsu6/ixiseWQ+rUSdaRw7IOH5a1cVPFQVpaKqusTFZpqZwXXSjnZ1tk/f3vFS9ukpSfL0dxkXTFFXIWF8rxzjsVL4Kt4mR98HfpyBE5O18mffjhaT9b8a1lJSTIWv4/slrFyR/hlmxbys1VRGKC9Le/V9QgSbYtZ2GBnJ9vk3XBBRVz+3xyFBbIjouTVVamiL17pHXrQtZWdb4zGeOMi5W1/H/k7HhpxT74fNKxY7Jat5J/f54cHS+tdjvB9ke5uYExER9vOK2vrujmsr78Qn6nq9oxldtxuZzylvtCbscX3aLa4yny4P5qaz6b/TnTMcFqC1Vf5bioqAiVlpaHHFPX/amvntbUn0qn9iAYk9pqW8PZMun1qWrbh8aotv05n3tQk6r9qfq8WNfHb3R0ZLXLQ56JyMvLU1JSUuBxYmKicnJyahwTExMpl8t5hiXWzLooSY4NpbK8Hll+X0VwsCW53bL8fjk9ZZK3vOIFyeGQfN6Kg63yBaq8vGKcz1txMJaXy4ryy7L9krdyHY8st7viZ59XDk+pnIfyZJWXybIkVd0nT6mcpYUVtbmdkpyS11OxntMhFRdJ1f3s9cj2emTJlrweuaIiAlPah/JOzFWpvEyWp7RizE81WLIV4fXILi+TVVRQMXeo2qrOdyZjKmut3AfXieUut1N2sO0E2x/pxJjq+lpUIKenVK642OrH/DSfw2Ep6nGqMqQAAAmFSURBVKfe1bSdZnHNVR0rt7Dm2kz25wzHBKstVH2V45xOh+KqzBF0TB33p756WlN/Kp3ag2CMaqtlDWfLpNenqm0fGqPa9ud87kFNqvbnpOfFejp+w3JjZWFhWZ3PaUW3UqvuKfLv2i2HwylZDlm7dknXXSdt2ya/O1KWxyMrpoXs0lJZTpdkWbJcP+1iRIRsh1NyumQ5/BWPLYdsyyEr4qcPqUS4ZfttSZLtdMnnjpLvgkQ5IiLlsHUikFiWbHeUyqJiJElOj6/iTERMy4r1/H5ZzaNlV/Oz7XLLdrnlkCXb5Za3Mjk7HLIuSJT901yVnC1iZbmjKsb8VIMrwqVyl1t2RKSc0RVZKVRtVec7kzHOmJZyyDqxDz5fxfout7wen3xBthNsf+RwBMa4q+mrFd1C/sLiE305ZUzldgLvOkJspyy/uNrjKTIqptqaz2Z/znRMsNpC1Vc5Li6uufKrzBFsTF33p756WlN/Kp3ag2BMaqttDWfLpNenqm0fGqPa9ud87kFNqvan6vNiXR+/CQnVn9UIeTmjoKBAH374oYYNGyZJyszMVExMTL1fzpAsRXa+TD7bL0eLFtLu3dKVV0p7f5B/8BD5L2onde8uvztSDtsvq00baccOqUsXqWWsdMklsr/9Vlany0483rdPsiypx1VS/AVSYqK0Z48UGyt/lyvlHXaLSn/eXU6fV06HVfE7SUpOlnfYLSq77HL5omMU4XRIubmyvV45/6W95HDIG9NSjmp+9rWKl9+25bz2WvmKSipezR0OKS1NpT/vLtdPc1Uut1NT5U/uIHv3LjkvvljamytH+4tVHt9G/tRU+dpeWKvaqs53JmPsn2r15h+T46ft6+KL5UtIlNLSgm4n2P5UHVNdX8sH3iR/coegYyq343I65PUr5HYU5JqgP0jNZ7M/ZzomWG2h6qscd+rp22Bj6ro/9dXTmvpTqbansE1qq20NZ8uk16c6n0/l17Y/53MPauIP8rxY18dvsMsZlm3bdk0DvV6vBg4cqNdffz1wY+Wzzz6rjh07Bh1z8GDB2VUbRFxccx3LLzpxR79ty27RIvBpgfKEREUcOlDxKYvz+NMZ7ginipv4pzOalxaquIl/OqO6d15N7dMZZ/Lu83z+dMb5/i68Nv0533tQk2DPi3Up2JmIkCFCqjj7MGfOHPl8Po0cOVL33XdfjeuHM0Q01YOkKvpADyR6INGDSvSBHkjh7UGwEFGreyL69eunfv361WlBAACgceNrrwEAgBFCBAAAMEKIAAAARggRAADACCECAAAYIUQAAAAjhAgAAGCEEAEAAIwQIgAAgJFafe01AADAqTgTAQAAjBAiAACAEUIEAAAwQogAAABGCBEAAMAIIQIAABhxNXQBtZWVlaXZs2fL7/frtttu0+9+97uGLqnepaenKzo6Wg6HQ06nUytWrGjokurFtGnTtH79esXHx2vNmjWSpPz8fD3wwAP64YcfdOGFF2rBggWKjY1t4ErDp7oevPDCC1q2bJlat24tSZo8ebL69evXkGWG1b59+/Twww/r8OHDsixLo0aN0p133tmkjoVgPWhKx0JZWZnGjBkjj8cjn8+ngQMHKiMjQ7m5uZo8ebLy8/PVpUsXPf3003K73Q1dblgE68HUqVO1ZcsWtWjRQpL01FNP6fLLLw9vMXYj4PV67RtuuMHes2ePXVZWZg8dOtTeuXNnQ5dV766//nr78OHDDV1GvduyZYv99ddf20OGDAksmzt3rv3KK6/Ytm3br7zyiv300083VHn1oroePP/88/aiRYsasKr6lZeXZ3/99de2bdt2QUGBPWDAAHvnzp1N6lgI1oOmdCz4/X67sLDQtm3b9ng89q233mpnZ2fbGRkZ9po1a2zbtu0ZM2bYS5YsacgywypYDx555BH7/fffr9daGsXljJycHLVv317t2rWT2+3WkCFDtG7duoYuC/WkV69ep72zXLdunYYPHy5JGj58uNauXdsQpdWb6nrQ1LRp00ZdunSRJMXExCg5OVl5eXlN6lgI1oOmxLIsRUdHS5K8Xq+8Xq8sy9Knn36qgQMHSpJuueWW8/o1IlgPGkKjCBF5eXlKSkoKPE5MTGxy/3Aq3XPPPRoxYoTeeuuthi6lQR0+fFht2rSRJCUkJOjw4cMNXFHDWLJkiYYOHapp06bp2LFjDV1Ovdm7d6+++eYbdevWrckeC1V7IDWtY8Hn82nYsGHq3bu3evfurXbt2qlly5ZyuSqu0CclJZ33rxGn9qDyOJg/f76GDh2qOXPmyOPxhL2ORhEiUGHp0qVauXKlXn31VS1ZskSfffZZQ5d0TrAsq8FSeEO644479MEHH2j16tVq06aNnnrqqYYuqV4UFRUpIyNDjz76qGJiYk76XVM5Fk7tQVM7FpxOp1avXq3MzEzl5OTon//8Z0OXVO9O7cGOHTs0efJk/fWvf9Xy5ct17NgxLVy4MOx1NIoQkZiYqP379wce5+XlKTExsQErahiV+xwfH68bb7xROTk5DVxRw4mPj9eBAwckSQcOHAjcUNaUXHDBBXI6nXI4HLrtttv01VdfNXRJYVdeXq6MjAwNHTpUAwYMkNT0joXqetAUjwVJatmypVJTU/XFF1/o+PHj8nq9kqT9+/c3mdeIyh5s2LBBbdq0kWVZcrvdGjFiRL0cB40iRPz85z/X7t27lZubK4/Ho3fffVfp6ekNXVa9Ki4uVmFhYeDnjRs3qmPHjg1cVcNJT0/XqlWrJEmrVq3SDTfc0MAV1b/KF05JWrt27Xl/PNi2renTpys5OVl33XVXYHlTOhaC9aApHQtHjhzR8ePHJUmlpaXatGmTOnTooNTUVP3tb3+TJK1cufK8fo2orgfJycmB48C27Xo7DhrN/+KZmZmpOXPmyOfzaeTIkbrvvvsauqR6lZubqwkTJkiquBZ28803N5keTJ48WVu2bNHRo0cVHx+viRMnqn///po0aZL27duntm3basGCBYqLi2voUsOmuh5s2bJF27dvlyRdeOGFmjVrVuDegPPR1q1bNWbMGF122WVyOCre/0yePFldu3ZtMsdCsB6sWbOmyRwL27dv19SpU+Xz+WTbtgYNGqT7779fubm5euCBB3Ts2DFdfvnlmjdv3nn7Ec9gPfj1r3+to0ePyrZtde7cWU888UTgBsxwaTQhAgAAnFsaxeUMAABw7iFEAAAAI4QIAABghBABAACMECIAAIARQgQAADBCiAAAAEYIEQAAwMj/A80f0ddqUC+mAAAAAElFTkSuQmCC" id="155" name="Google Shape;155;p13"/>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13"/>
          <p:cNvSpPr/>
          <p:nvPr/>
        </p:nvSpPr>
        <p:spPr>
          <a:xfrm>
            <a:off x="7481555" y="6647325"/>
            <a:ext cx="1309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VWIkIvwUqWulqIkRi3FPKfWUZmcWvf5gCn37pZDR8Pr8oIkHYLBO-fuHi-Or2-zPSlFxSPv5xT0QKzWGDpROVYNre5rYaG3Dznd4Jg9dV683RaIq9szeSLJoIN2Fh0-t6ffxdl2HtHwI51boPRhrtQ" id="157" name="Google Shape;157;p13"/>
          <p:cNvPicPr preferRelativeResize="0"/>
          <p:nvPr/>
        </p:nvPicPr>
        <p:blipFill rotWithShape="1">
          <a:blip r:embed="rId4">
            <a:alphaModFix/>
          </a:blip>
          <a:srcRect b="0" l="0" r="0" t="0"/>
          <a:stretch/>
        </p:blipFill>
        <p:spPr>
          <a:xfrm>
            <a:off x="3182310" y="2759438"/>
            <a:ext cx="2814453" cy="2074832"/>
          </a:xfrm>
          <a:prstGeom prst="rect">
            <a:avLst/>
          </a:prstGeom>
          <a:noFill/>
          <a:ln>
            <a:noFill/>
          </a:ln>
        </p:spPr>
      </p:pic>
      <p:sp>
        <p:nvSpPr>
          <p:cNvPr id="158" name="Google Shape;158;p13"/>
          <p:cNvSpPr/>
          <p:nvPr/>
        </p:nvSpPr>
        <p:spPr>
          <a:xfrm>
            <a:off x="4454820" y="2330153"/>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UYYG9sa0CTbcivmjh2RSyzeFwOEZQRQn8f4zwrmzHYUwQTeJrFMBGbaINc0cX9lBD1CI6tlIyKJhnjzWcGPg7WiQAYqNR3KKD60RuCNdyTcTajuKbFyDbsV5Bjviz6JXGg_b3wAspEez1Ll7c6Npsg" id="159" name="Google Shape;159;p13"/>
          <p:cNvPicPr preferRelativeResize="0"/>
          <p:nvPr/>
        </p:nvPicPr>
        <p:blipFill rotWithShape="1">
          <a:blip r:embed="rId5">
            <a:alphaModFix/>
          </a:blip>
          <a:srcRect b="0" l="0" r="0" t="0"/>
          <a:stretch/>
        </p:blipFill>
        <p:spPr>
          <a:xfrm>
            <a:off x="6141151" y="2759438"/>
            <a:ext cx="2680807" cy="2074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4"/>
          <p:cNvSpPr txBox="1"/>
          <p:nvPr>
            <p:ph type="title"/>
          </p:nvPr>
        </p:nvSpPr>
        <p:spPr>
          <a:xfrm>
            <a:off x="0" y="132798"/>
            <a:ext cx="8832300" cy="25003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0000"/>
                </a:solidFill>
                <a:latin typeface="Times New Roman"/>
                <a:ea typeface="Times New Roman"/>
                <a:cs typeface="Times New Roman"/>
                <a:sym typeface="Times New Roman"/>
              </a:rPr>
              <a:t>Co-relation: Rented bike count vs Temp, Dew point Temp, Hour</a:t>
            </a:r>
            <a:endParaRPr/>
          </a:p>
        </p:txBody>
      </p:sp>
      <p:sp>
        <p:nvSpPr>
          <p:cNvPr id="165" name="Google Shape;165;p14"/>
          <p:cNvSpPr txBox="1"/>
          <p:nvPr>
            <p:ph idx="1" type="body"/>
          </p:nvPr>
        </p:nvSpPr>
        <p:spPr>
          <a:xfrm>
            <a:off x="311700" y="857804"/>
            <a:ext cx="8520600" cy="1150143"/>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B</a:t>
            </a:r>
            <a:r>
              <a:rPr b="0" i="0" lang="en-US" sz="1200">
                <a:solidFill>
                  <a:srgbClr val="212121"/>
                </a:solidFill>
                <a:latin typeface="Times New Roman"/>
                <a:ea typeface="Times New Roman"/>
                <a:cs typeface="Times New Roman"/>
                <a:sym typeface="Times New Roman"/>
              </a:rPr>
              <a:t>ike sharing is positively co-related to temperature and Dew point Temperature as the temperature approaches </a:t>
            </a:r>
            <a:r>
              <a:rPr b="1" i="0" lang="en-US" sz="1200">
                <a:solidFill>
                  <a:srgbClr val="212121"/>
                </a:solidFill>
                <a:latin typeface="Times New Roman"/>
                <a:ea typeface="Times New Roman"/>
                <a:cs typeface="Times New Roman"/>
                <a:sym typeface="Times New Roman"/>
              </a:rPr>
              <a:t>30 degrees</a:t>
            </a:r>
            <a:r>
              <a:rPr b="0" i="0" lang="en-US" sz="1050">
                <a:solidFill>
                  <a:srgbClr val="212121"/>
                </a:solidFill>
                <a:latin typeface="Times New Roman"/>
                <a:ea typeface="Times New Roman"/>
                <a:cs typeface="Times New Roman"/>
                <a:sym typeface="Times New Roman"/>
              </a:rPr>
              <a:t>.</a:t>
            </a:r>
            <a:endParaRPr/>
          </a:p>
          <a:p>
            <a:pPr indent="-219075" lvl="0" marL="285750" rtl="0" algn="l">
              <a:lnSpc>
                <a:spcPct val="115000"/>
              </a:lnSpc>
              <a:spcBef>
                <a:spcPts val="0"/>
              </a:spcBef>
              <a:spcAft>
                <a:spcPts val="0"/>
              </a:spcAft>
              <a:buClr>
                <a:schemeClr val="dk2"/>
              </a:buClr>
              <a:buSzPts val="1050"/>
              <a:buFont typeface="Arial"/>
              <a:buNone/>
            </a:pPr>
            <a:r>
              <a:t/>
            </a:r>
            <a:endParaRPr b="0" i="0" sz="105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Though one thing to notice the positive co-relation is applicable only because the temperature in Seoul rarely crosses </a:t>
            </a:r>
            <a:r>
              <a:rPr b="1" i="0" lang="en-US" sz="1200">
                <a:solidFill>
                  <a:srgbClr val="212121"/>
                </a:solidFill>
                <a:latin typeface="Times New Roman"/>
                <a:ea typeface="Times New Roman"/>
                <a:cs typeface="Times New Roman"/>
                <a:sym typeface="Times New Roman"/>
              </a:rPr>
              <a:t>40 Degrees</a:t>
            </a:r>
            <a:r>
              <a:rPr b="0" i="0" lang="en-US" sz="1200">
                <a:solidFill>
                  <a:srgbClr val="212121"/>
                </a:solidFill>
                <a:latin typeface="Times New Roman"/>
                <a:ea typeface="Times New Roman"/>
                <a:cs typeface="Times New Roman"/>
                <a:sym typeface="Times New Roman"/>
              </a:rPr>
              <a:t>.</a:t>
            </a:r>
            <a:endParaRPr/>
          </a:p>
          <a:p>
            <a:pPr indent="0" lvl="0" marL="0" rtl="0" algn="l">
              <a:lnSpc>
                <a:spcPct val="115000"/>
              </a:lnSpc>
              <a:spcBef>
                <a:spcPts val="0"/>
              </a:spcBef>
              <a:spcAft>
                <a:spcPts val="0"/>
              </a:spcAft>
              <a:buClr>
                <a:schemeClr val="dk2"/>
              </a:buClr>
              <a:buSzPts val="1200"/>
              <a:buNone/>
            </a:pPr>
            <a:r>
              <a:t/>
            </a:r>
            <a:endParaRPr b="0"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Bike sharing count is positively co-related to hours as the Hours Progress from 0 (12 am) to 20 (8 pm) the bike-sharing count increases.</a:t>
            </a:r>
            <a:endParaRPr/>
          </a:p>
          <a:p>
            <a:pPr indent="0" lvl="0" marL="0" rtl="0" algn="l">
              <a:lnSpc>
                <a:spcPct val="115000"/>
              </a:lnSpc>
              <a:spcBef>
                <a:spcPts val="0"/>
              </a:spcBef>
              <a:spcAft>
                <a:spcPts val="0"/>
              </a:spcAft>
              <a:buClr>
                <a:schemeClr val="dk2"/>
              </a:buClr>
              <a:buSzPts val="1200"/>
              <a:buNone/>
            </a:pPr>
            <a:r>
              <a:t/>
            </a:r>
            <a:endParaRPr b="0"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pic>
        <p:nvPicPr>
          <p:cNvPr id="166" name="Google Shape;166;p14"/>
          <p:cNvPicPr preferRelativeResize="0"/>
          <p:nvPr/>
        </p:nvPicPr>
        <p:blipFill rotWithShape="1">
          <a:blip r:embed="rId3">
            <a:alphaModFix/>
          </a:blip>
          <a:srcRect b="0" l="0" r="0" t="0"/>
          <a:stretch/>
        </p:blipFill>
        <p:spPr>
          <a:xfrm>
            <a:off x="1" y="2624687"/>
            <a:ext cx="3144562" cy="2412490"/>
          </a:xfrm>
          <a:prstGeom prst="rect">
            <a:avLst/>
          </a:prstGeom>
          <a:noFill/>
          <a:ln>
            <a:noFill/>
          </a:ln>
        </p:spPr>
      </p:pic>
      <p:pic>
        <p:nvPicPr>
          <p:cNvPr id="167" name="Google Shape;167;p14"/>
          <p:cNvPicPr preferRelativeResize="0"/>
          <p:nvPr/>
        </p:nvPicPr>
        <p:blipFill rotWithShape="1">
          <a:blip r:embed="rId4">
            <a:alphaModFix/>
          </a:blip>
          <a:srcRect b="0" l="0" r="0" t="0"/>
          <a:stretch/>
        </p:blipFill>
        <p:spPr>
          <a:xfrm>
            <a:off x="3144563" y="2624687"/>
            <a:ext cx="3144563" cy="2412490"/>
          </a:xfrm>
          <a:prstGeom prst="rect">
            <a:avLst/>
          </a:prstGeom>
          <a:noFill/>
          <a:ln>
            <a:noFill/>
          </a:ln>
        </p:spPr>
      </p:pic>
      <p:pic>
        <p:nvPicPr>
          <p:cNvPr id="168" name="Google Shape;168;p14"/>
          <p:cNvPicPr preferRelativeResize="0"/>
          <p:nvPr/>
        </p:nvPicPr>
        <p:blipFill rotWithShape="1">
          <a:blip r:embed="rId5">
            <a:alphaModFix/>
          </a:blip>
          <a:srcRect b="0" l="0" r="0" t="0"/>
          <a:stretch/>
        </p:blipFill>
        <p:spPr>
          <a:xfrm>
            <a:off x="6289125" y="2624687"/>
            <a:ext cx="2854875" cy="24124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0" y="457200"/>
            <a:ext cx="8832300" cy="11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0000"/>
                </a:solidFill>
                <a:latin typeface="Times New Roman"/>
                <a:ea typeface="Times New Roman"/>
                <a:cs typeface="Times New Roman"/>
                <a:sym typeface="Times New Roman"/>
              </a:rPr>
              <a:t>Co-relation: Rented bike count vs Visibility, Rainfall, Snowfall</a:t>
            </a:r>
            <a:endParaRPr/>
          </a:p>
        </p:txBody>
      </p:sp>
      <p:sp>
        <p:nvSpPr>
          <p:cNvPr id="174" name="Google Shape;174;p15"/>
          <p:cNvSpPr txBox="1"/>
          <p:nvPr>
            <p:ph idx="1" type="body"/>
          </p:nvPr>
        </p:nvSpPr>
        <p:spPr>
          <a:xfrm>
            <a:off x="311700" y="1057276"/>
            <a:ext cx="8520600" cy="1185861"/>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400"/>
              <a:buNone/>
            </a:pPr>
            <a:r>
              <a:t/>
            </a:r>
            <a:endParaRPr b="0" i="0" sz="1400">
              <a:solidFill>
                <a:srgbClr val="212121"/>
              </a:solidFill>
              <a:latin typeface="Times New Roman"/>
              <a:ea typeface="Times New Roman"/>
              <a:cs typeface="Times New Roman"/>
              <a:sym typeface="Times New Roman"/>
            </a:endParaRPr>
          </a:p>
          <a:p>
            <a:pPr indent="-285750" lvl="0" marL="285750" rtl="0" algn="l">
              <a:lnSpc>
                <a:spcPct val="115000"/>
              </a:lnSpc>
              <a:spcBef>
                <a:spcPts val="0"/>
              </a:spcBef>
              <a:spcAft>
                <a:spcPts val="0"/>
              </a:spcAft>
              <a:buClr>
                <a:srgbClr val="212121"/>
              </a:buClr>
              <a:buSzPts val="1400"/>
              <a:buFont typeface="Arial"/>
              <a:buChar char="•"/>
            </a:pPr>
            <a:r>
              <a:rPr b="0" i="0" lang="en-US" sz="1400">
                <a:solidFill>
                  <a:srgbClr val="212121"/>
                </a:solidFill>
                <a:latin typeface="Times New Roman"/>
                <a:ea typeface="Times New Roman"/>
                <a:cs typeface="Times New Roman"/>
                <a:sym typeface="Times New Roman"/>
              </a:rPr>
              <a:t>Visibility is </a:t>
            </a:r>
            <a:r>
              <a:rPr lang="en-US" sz="1400">
                <a:solidFill>
                  <a:srgbClr val="212121"/>
                </a:solidFill>
                <a:latin typeface="Times New Roman"/>
                <a:ea typeface="Times New Roman"/>
                <a:cs typeface="Times New Roman"/>
                <a:sym typeface="Times New Roman"/>
              </a:rPr>
              <a:t>Also slightly positively co-related with Bike Bookings.</a:t>
            </a:r>
            <a:endParaRPr/>
          </a:p>
          <a:p>
            <a:pPr indent="-196850" lvl="0" marL="285750" rtl="0" algn="l">
              <a:lnSpc>
                <a:spcPct val="115000"/>
              </a:lnSpc>
              <a:spcBef>
                <a:spcPts val="0"/>
              </a:spcBef>
              <a:spcAft>
                <a:spcPts val="0"/>
              </a:spcAft>
              <a:buClr>
                <a:schemeClr val="dk2"/>
              </a:buClr>
              <a:buSzPts val="1400"/>
              <a:buFont typeface="Arial"/>
              <a:buNone/>
            </a:pPr>
            <a:r>
              <a:t/>
            </a:r>
            <a:endParaRPr b="0" i="0" sz="1400">
              <a:solidFill>
                <a:srgbClr val="212121"/>
              </a:solidFill>
              <a:latin typeface="Times New Roman"/>
              <a:ea typeface="Times New Roman"/>
              <a:cs typeface="Times New Roman"/>
              <a:sym typeface="Times New Roman"/>
            </a:endParaRPr>
          </a:p>
          <a:p>
            <a:pPr indent="-285750" lvl="0" marL="285750" rtl="0" algn="l">
              <a:lnSpc>
                <a:spcPct val="115000"/>
              </a:lnSpc>
              <a:spcBef>
                <a:spcPts val="0"/>
              </a:spcBef>
              <a:spcAft>
                <a:spcPts val="0"/>
              </a:spcAft>
              <a:buClr>
                <a:srgbClr val="212121"/>
              </a:buClr>
              <a:buSzPts val="1400"/>
              <a:buFont typeface="Arial"/>
              <a:buChar char="•"/>
            </a:pPr>
            <a:r>
              <a:rPr b="0" i="0" lang="en-US" sz="1400">
                <a:solidFill>
                  <a:srgbClr val="212121"/>
                </a:solidFill>
                <a:latin typeface="Times New Roman"/>
                <a:ea typeface="Times New Roman"/>
                <a:cs typeface="Times New Roman"/>
                <a:sym typeface="Times New Roman"/>
              </a:rPr>
              <a:t>Snowfall, Rainfall</a:t>
            </a:r>
            <a:r>
              <a:rPr lang="en-US" sz="1400">
                <a:solidFill>
                  <a:srgbClr val="212121"/>
                </a:solidFill>
                <a:latin typeface="Times New Roman"/>
                <a:ea typeface="Times New Roman"/>
                <a:cs typeface="Times New Roman"/>
                <a:sym typeface="Times New Roman"/>
              </a:rPr>
              <a:t> are negatively co-related to Bike rented count.</a:t>
            </a:r>
            <a:endParaRPr b="0"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400">
              <a:latin typeface="Times New Roman"/>
              <a:ea typeface="Times New Roman"/>
              <a:cs typeface="Times New Roman"/>
              <a:sym typeface="Times New Roman"/>
            </a:endParaRPr>
          </a:p>
        </p:txBody>
      </p:sp>
      <p:pic>
        <p:nvPicPr>
          <p:cNvPr id="175" name="Google Shape;175;p15"/>
          <p:cNvPicPr preferRelativeResize="0"/>
          <p:nvPr/>
        </p:nvPicPr>
        <p:blipFill rotWithShape="1">
          <a:blip r:embed="rId3">
            <a:alphaModFix/>
          </a:blip>
          <a:srcRect b="0" l="0" r="0" t="0"/>
          <a:stretch/>
        </p:blipFill>
        <p:spPr>
          <a:xfrm>
            <a:off x="0" y="2521744"/>
            <a:ext cx="2943225" cy="2628900"/>
          </a:xfrm>
          <a:prstGeom prst="rect">
            <a:avLst/>
          </a:prstGeom>
          <a:noFill/>
          <a:ln>
            <a:noFill/>
          </a:ln>
        </p:spPr>
      </p:pic>
      <p:pic>
        <p:nvPicPr>
          <p:cNvPr id="176" name="Google Shape;176;p15"/>
          <p:cNvPicPr preferRelativeResize="0"/>
          <p:nvPr/>
        </p:nvPicPr>
        <p:blipFill rotWithShape="1">
          <a:blip r:embed="rId4">
            <a:alphaModFix/>
          </a:blip>
          <a:srcRect b="0" l="0" r="0" t="0"/>
          <a:stretch/>
        </p:blipFill>
        <p:spPr>
          <a:xfrm>
            <a:off x="2944537" y="2571751"/>
            <a:ext cx="2943225" cy="2578894"/>
          </a:xfrm>
          <a:prstGeom prst="rect">
            <a:avLst/>
          </a:prstGeom>
          <a:noFill/>
          <a:ln>
            <a:noFill/>
          </a:ln>
        </p:spPr>
      </p:pic>
      <p:pic>
        <p:nvPicPr>
          <p:cNvPr id="177" name="Google Shape;177;p15"/>
          <p:cNvPicPr preferRelativeResize="0"/>
          <p:nvPr/>
        </p:nvPicPr>
        <p:blipFill rotWithShape="1">
          <a:blip r:embed="rId5">
            <a:alphaModFix/>
          </a:blip>
          <a:srcRect b="0" l="0" r="0" t="0"/>
          <a:stretch/>
        </p:blipFill>
        <p:spPr>
          <a:xfrm>
            <a:off x="5887762" y="2571749"/>
            <a:ext cx="3256238" cy="2571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0000"/>
                </a:solidFill>
                <a:latin typeface="Times New Roman"/>
                <a:ea typeface="Times New Roman"/>
                <a:cs typeface="Times New Roman"/>
                <a:sym typeface="Times New Roman"/>
              </a:rPr>
              <a:t>Co-relation: Rented bike count vs Humidity, Wind Speed, Radiation</a:t>
            </a:r>
            <a:endParaRPr/>
          </a:p>
        </p:txBody>
      </p:sp>
      <p:sp>
        <p:nvSpPr>
          <p:cNvPr id="183" name="Google Shape;183;p16"/>
          <p:cNvSpPr txBox="1"/>
          <p:nvPr>
            <p:ph idx="1" type="body"/>
          </p:nvPr>
        </p:nvSpPr>
        <p:spPr>
          <a:xfrm>
            <a:off x="311700" y="1152475"/>
            <a:ext cx="8520600" cy="940644"/>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The bike-sharing count is slightly negatively correlated to Humidity.</a:t>
            </a:r>
            <a:endParaRPr/>
          </a:p>
          <a:p>
            <a:pPr indent="-254000" lvl="0" marL="457200" rtl="0" algn="l">
              <a:lnSpc>
                <a:spcPct val="115000"/>
              </a:lnSpc>
              <a:spcBef>
                <a:spcPts val="0"/>
              </a:spcBef>
              <a:spcAft>
                <a:spcPts val="0"/>
              </a:spcAft>
              <a:buClr>
                <a:schemeClr val="dk2"/>
              </a:buClr>
              <a:buSzPts val="1400"/>
              <a:buFont typeface="Arial"/>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Wind speed and Solar radiation are slightly positively related to Bike-sharing count.</a:t>
            </a:r>
            <a:endParaRPr/>
          </a:p>
        </p:txBody>
      </p:sp>
      <p:pic>
        <p:nvPicPr>
          <p:cNvPr id="184" name="Google Shape;184;p16"/>
          <p:cNvPicPr preferRelativeResize="0"/>
          <p:nvPr/>
        </p:nvPicPr>
        <p:blipFill rotWithShape="1">
          <a:blip r:embed="rId3">
            <a:alphaModFix/>
          </a:blip>
          <a:srcRect b="0" l="0" r="0" t="0"/>
          <a:stretch/>
        </p:blipFill>
        <p:spPr>
          <a:xfrm>
            <a:off x="0" y="2507456"/>
            <a:ext cx="3022513" cy="2664619"/>
          </a:xfrm>
          <a:prstGeom prst="rect">
            <a:avLst/>
          </a:prstGeom>
          <a:noFill/>
          <a:ln>
            <a:noFill/>
          </a:ln>
        </p:spPr>
      </p:pic>
      <p:pic>
        <p:nvPicPr>
          <p:cNvPr id="185" name="Google Shape;185;p16"/>
          <p:cNvPicPr preferRelativeResize="0"/>
          <p:nvPr/>
        </p:nvPicPr>
        <p:blipFill rotWithShape="1">
          <a:blip r:embed="rId4">
            <a:alphaModFix/>
          </a:blip>
          <a:srcRect b="0" l="0" r="0" t="0"/>
          <a:stretch/>
        </p:blipFill>
        <p:spPr>
          <a:xfrm>
            <a:off x="3022513" y="2636045"/>
            <a:ext cx="3143251" cy="2508696"/>
          </a:xfrm>
          <a:prstGeom prst="rect">
            <a:avLst/>
          </a:prstGeom>
          <a:noFill/>
          <a:ln>
            <a:noFill/>
          </a:ln>
        </p:spPr>
      </p:pic>
      <p:pic>
        <p:nvPicPr>
          <p:cNvPr id="186" name="Google Shape;186;p16"/>
          <p:cNvPicPr preferRelativeResize="0"/>
          <p:nvPr/>
        </p:nvPicPr>
        <p:blipFill rotWithShape="1">
          <a:blip r:embed="rId5">
            <a:alphaModFix/>
          </a:blip>
          <a:srcRect b="0" l="0" r="0" t="0"/>
          <a:stretch/>
        </p:blipFill>
        <p:spPr>
          <a:xfrm>
            <a:off x="6165764" y="2507455"/>
            <a:ext cx="2977166" cy="26360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0" y="0"/>
            <a:ext cx="8832300" cy="835819"/>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Climate Effect in Different seasons on Bike Sharing</a:t>
            </a:r>
            <a:endParaRPr>
              <a:solidFill>
                <a:srgbClr val="FF0000"/>
              </a:solidFill>
              <a:latin typeface="Times New Roman"/>
              <a:ea typeface="Times New Roman"/>
              <a:cs typeface="Times New Roman"/>
              <a:sym typeface="Times New Roman"/>
            </a:endParaRPr>
          </a:p>
        </p:txBody>
      </p:sp>
      <p:sp>
        <p:nvSpPr>
          <p:cNvPr id="192" name="Google Shape;192;p17"/>
          <p:cNvSpPr txBox="1"/>
          <p:nvPr>
            <p:ph idx="1" type="body"/>
          </p:nvPr>
        </p:nvSpPr>
        <p:spPr>
          <a:xfrm>
            <a:off x="78581" y="742950"/>
            <a:ext cx="8951119" cy="1728788"/>
          </a:xfrm>
          <a:prstGeom prst="rect">
            <a:avLst/>
          </a:prstGeom>
          <a:noFill/>
          <a:ln>
            <a:noFill/>
          </a:ln>
        </p:spPr>
        <p:txBody>
          <a:bodyPr anchorCtr="0" anchor="t" bIns="91425" lIns="91425" spcFirstLastPara="1" rIns="91425" wrap="square" tIns="91425">
            <a:noAutofit/>
          </a:bodyPr>
          <a:lstStyle/>
          <a:p>
            <a:pPr indent="-171450" lvl="0" marL="171450" rtl="0" algn="just">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Temperature in Summer varies between </a:t>
            </a:r>
            <a:r>
              <a:rPr b="1" i="0" lang="en-US" sz="1200">
                <a:solidFill>
                  <a:srgbClr val="212121"/>
                </a:solidFill>
                <a:latin typeface="Times New Roman"/>
                <a:ea typeface="Times New Roman"/>
                <a:cs typeface="Times New Roman"/>
                <a:sym typeface="Times New Roman"/>
              </a:rPr>
              <a:t>24-31 Degrees</a:t>
            </a:r>
            <a:r>
              <a:rPr b="0" i="0" lang="en-US" sz="1200">
                <a:solidFill>
                  <a:srgbClr val="212121"/>
                </a:solidFill>
                <a:latin typeface="Times New Roman"/>
                <a:ea typeface="Times New Roman"/>
                <a:cs typeface="Times New Roman"/>
                <a:sym typeface="Times New Roman"/>
              </a:rPr>
              <a:t>, in Autumn it varies between</a:t>
            </a:r>
            <a:r>
              <a:rPr b="1" i="0" lang="en-US" sz="1200">
                <a:solidFill>
                  <a:srgbClr val="212121"/>
                </a:solidFill>
                <a:latin typeface="Times New Roman"/>
                <a:ea typeface="Times New Roman"/>
                <a:cs typeface="Times New Roman"/>
                <a:sym typeface="Times New Roman"/>
              </a:rPr>
              <a:t>10-18 Degrees. </a:t>
            </a:r>
            <a:r>
              <a:rPr b="0" i="0" lang="en-US" sz="1200">
                <a:solidFill>
                  <a:srgbClr val="212121"/>
                </a:solidFill>
                <a:latin typeface="Times New Roman"/>
                <a:ea typeface="Times New Roman"/>
                <a:cs typeface="Times New Roman"/>
                <a:sym typeface="Times New Roman"/>
              </a:rPr>
              <a:t>Spring temperatures are between </a:t>
            </a:r>
            <a:r>
              <a:rPr b="1" i="0" lang="en-US" sz="1200">
                <a:solidFill>
                  <a:srgbClr val="212121"/>
                </a:solidFill>
                <a:latin typeface="Times New Roman"/>
                <a:ea typeface="Times New Roman"/>
                <a:cs typeface="Times New Roman"/>
                <a:sym typeface="Times New Roman"/>
              </a:rPr>
              <a:t>9-16 Degrees</a:t>
            </a:r>
            <a:r>
              <a:rPr b="0" i="0" lang="en-US" sz="1200">
                <a:solidFill>
                  <a:srgbClr val="212121"/>
                </a:solidFill>
                <a:latin typeface="Times New Roman"/>
                <a:ea typeface="Times New Roman"/>
                <a:cs typeface="Times New Roman"/>
                <a:sym typeface="Times New Roman"/>
              </a:rPr>
              <a:t>, for winter the range is </a:t>
            </a:r>
            <a:r>
              <a:rPr b="1" i="0" lang="en-US" sz="1200">
                <a:solidFill>
                  <a:srgbClr val="212121"/>
                </a:solidFill>
                <a:latin typeface="Times New Roman"/>
                <a:ea typeface="Times New Roman"/>
                <a:cs typeface="Times New Roman"/>
                <a:sym typeface="Times New Roman"/>
              </a:rPr>
              <a:t>-5-3 Degrees.</a:t>
            </a:r>
            <a:endParaRPr/>
          </a:p>
          <a:p>
            <a:pPr indent="-95250" lvl="0" marL="171450" rtl="0" algn="just">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171450" lvl="0" marL="171450" rtl="0" algn="just">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Humidity in Summer ranges from </a:t>
            </a:r>
            <a:r>
              <a:rPr b="1" i="0" lang="en-US" sz="1200">
                <a:solidFill>
                  <a:srgbClr val="212121"/>
                </a:solidFill>
                <a:latin typeface="Times New Roman"/>
                <a:ea typeface="Times New Roman"/>
                <a:cs typeface="Times New Roman"/>
                <a:sym typeface="Times New Roman"/>
              </a:rPr>
              <a:t>52% - 77%</a:t>
            </a:r>
            <a:r>
              <a:rPr b="0" i="0" lang="en-US" sz="1200">
                <a:solidFill>
                  <a:srgbClr val="212121"/>
                </a:solidFill>
                <a:latin typeface="Times New Roman"/>
                <a:ea typeface="Times New Roman"/>
                <a:cs typeface="Times New Roman"/>
                <a:sym typeface="Times New Roman"/>
              </a:rPr>
              <a:t>, in Autumn its </a:t>
            </a:r>
            <a:r>
              <a:rPr b="1" i="0" lang="en-US" sz="1200">
                <a:solidFill>
                  <a:srgbClr val="212121"/>
                </a:solidFill>
                <a:latin typeface="Times New Roman"/>
                <a:ea typeface="Times New Roman"/>
                <a:cs typeface="Times New Roman"/>
                <a:sym typeface="Times New Roman"/>
              </a:rPr>
              <a:t>43% -74%</a:t>
            </a:r>
            <a:r>
              <a:rPr b="0" i="0" lang="en-US" sz="1200">
                <a:solidFill>
                  <a:srgbClr val="212121"/>
                </a:solidFill>
                <a:latin typeface="Times New Roman"/>
                <a:ea typeface="Times New Roman"/>
                <a:cs typeface="Times New Roman"/>
                <a:sym typeface="Times New Roman"/>
              </a:rPr>
              <a:t>, for spring it varies from </a:t>
            </a:r>
            <a:r>
              <a:rPr b="1" i="0" lang="en-US" sz="1200">
                <a:solidFill>
                  <a:srgbClr val="212121"/>
                </a:solidFill>
                <a:latin typeface="Times New Roman"/>
                <a:ea typeface="Times New Roman"/>
                <a:cs typeface="Times New Roman"/>
                <a:sym typeface="Times New Roman"/>
              </a:rPr>
              <a:t>41%-71%</a:t>
            </a:r>
            <a:r>
              <a:rPr b="0" i="0" lang="en-US" sz="1200">
                <a:solidFill>
                  <a:srgbClr val="212121"/>
                </a:solidFill>
                <a:latin typeface="Times New Roman"/>
                <a:ea typeface="Times New Roman"/>
                <a:cs typeface="Times New Roman"/>
                <a:sym typeface="Times New Roman"/>
              </a:rPr>
              <a:t>, for winter the humidity is least from </a:t>
            </a:r>
            <a:r>
              <a:rPr b="1" i="0" lang="en-US" sz="1200">
                <a:solidFill>
                  <a:srgbClr val="212121"/>
                </a:solidFill>
                <a:latin typeface="Times New Roman"/>
                <a:ea typeface="Times New Roman"/>
                <a:cs typeface="Times New Roman"/>
                <a:sym typeface="Times New Roman"/>
              </a:rPr>
              <a:t>36%-59%</a:t>
            </a:r>
            <a:endParaRPr/>
          </a:p>
          <a:p>
            <a:pPr indent="-95250" lvl="0" marL="171450" rtl="0" algn="just">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171450" lvl="0" marL="171450" rtl="0" algn="just">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Seoul experiences Heavy snowfall in winter followed by Autumn. Snowfall is one of the factors affecting Bike bookings.</a:t>
            </a:r>
            <a:endParaRPr/>
          </a:p>
          <a:p>
            <a:pPr indent="-95250" lvl="0" marL="171450" rtl="0" algn="just">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95250" lvl="0" marL="171450" rtl="0" algn="just">
              <a:lnSpc>
                <a:spcPct val="115000"/>
              </a:lnSpc>
              <a:spcBef>
                <a:spcPts val="0"/>
              </a:spcBef>
              <a:spcAft>
                <a:spcPts val="0"/>
              </a:spcAft>
              <a:buClr>
                <a:schemeClr val="dk2"/>
              </a:buClr>
              <a:buSzPts val="1200"/>
              <a:buFont typeface="Arial"/>
              <a:buNone/>
            </a:pPr>
            <a:r>
              <a:t/>
            </a:r>
            <a:endParaRPr b="0"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pic>
        <p:nvPicPr>
          <p:cNvPr id="193" name="Google Shape;193;p17"/>
          <p:cNvPicPr preferRelativeResize="0"/>
          <p:nvPr/>
        </p:nvPicPr>
        <p:blipFill rotWithShape="1">
          <a:blip r:embed="rId3">
            <a:alphaModFix/>
          </a:blip>
          <a:srcRect b="0" l="0" r="0" t="0"/>
          <a:stretch/>
        </p:blipFill>
        <p:spPr>
          <a:xfrm>
            <a:off x="3057524" y="2621757"/>
            <a:ext cx="2993231" cy="2471737"/>
          </a:xfrm>
          <a:prstGeom prst="rect">
            <a:avLst/>
          </a:prstGeom>
          <a:noFill/>
          <a:ln>
            <a:noFill/>
          </a:ln>
        </p:spPr>
      </p:pic>
      <p:pic>
        <p:nvPicPr>
          <p:cNvPr id="194" name="Google Shape;194;p17"/>
          <p:cNvPicPr preferRelativeResize="0"/>
          <p:nvPr/>
        </p:nvPicPr>
        <p:blipFill rotWithShape="1">
          <a:blip r:embed="rId4">
            <a:alphaModFix/>
          </a:blip>
          <a:srcRect b="0" l="0" r="0" t="0"/>
          <a:stretch/>
        </p:blipFill>
        <p:spPr>
          <a:xfrm>
            <a:off x="0" y="2621756"/>
            <a:ext cx="3057525" cy="2471738"/>
          </a:xfrm>
          <a:prstGeom prst="rect">
            <a:avLst/>
          </a:prstGeom>
          <a:noFill/>
          <a:ln>
            <a:noFill/>
          </a:ln>
        </p:spPr>
      </p:pic>
      <p:pic>
        <p:nvPicPr>
          <p:cNvPr id="195" name="Google Shape;195;p17"/>
          <p:cNvPicPr preferRelativeResize="0"/>
          <p:nvPr/>
        </p:nvPicPr>
        <p:blipFill rotWithShape="1">
          <a:blip r:embed="rId5">
            <a:alphaModFix/>
          </a:blip>
          <a:srcRect b="0" l="0" r="0" t="0"/>
          <a:stretch/>
        </p:blipFill>
        <p:spPr>
          <a:xfrm>
            <a:off x="6050755" y="2578894"/>
            <a:ext cx="3093244" cy="257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type="title"/>
          </p:nvPr>
        </p:nvSpPr>
        <p:spPr>
          <a:xfrm>
            <a:off x="0" y="221456"/>
            <a:ext cx="8832300" cy="521494"/>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Climate Effect in Different seasons on Bike Sharing</a:t>
            </a:r>
            <a:endParaRPr>
              <a:solidFill>
                <a:srgbClr val="FF0000"/>
              </a:solidFill>
              <a:latin typeface="Times New Roman"/>
              <a:ea typeface="Times New Roman"/>
              <a:cs typeface="Times New Roman"/>
              <a:sym typeface="Times New Roman"/>
            </a:endParaRPr>
          </a:p>
        </p:txBody>
      </p:sp>
      <p:sp>
        <p:nvSpPr>
          <p:cNvPr id="201" name="Google Shape;201;p18"/>
          <p:cNvSpPr txBox="1"/>
          <p:nvPr>
            <p:ph idx="1" type="body"/>
          </p:nvPr>
        </p:nvSpPr>
        <p:spPr>
          <a:xfrm>
            <a:off x="311700" y="857250"/>
            <a:ext cx="8520600" cy="1064419"/>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rgbClr val="212121"/>
              </a:buClr>
              <a:buSzPts val="1400"/>
              <a:buFont typeface="Arial"/>
              <a:buChar char="•"/>
            </a:pPr>
            <a:r>
              <a:rPr b="0" i="0" lang="en-US" sz="1400">
                <a:solidFill>
                  <a:srgbClr val="212121"/>
                </a:solidFill>
                <a:latin typeface="Times New Roman"/>
                <a:ea typeface="Times New Roman"/>
                <a:cs typeface="Times New Roman"/>
                <a:sym typeface="Times New Roman"/>
              </a:rPr>
              <a:t>Solar Radiation is at its peak between </a:t>
            </a:r>
            <a:r>
              <a:rPr b="1" i="0" lang="en-US" sz="1400">
                <a:solidFill>
                  <a:srgbClr val="212121"/>
                </a:solidFill>
                <a:latin typeface="Times New Roman"/>
                <a:ea typeface="Times New Roman"/>
                <a:cs typeface="Times New Roman"/>
                <a:sym typeface="Times New Roman"/>
              </a:rPr>
              <a:t>13:30pm -2:30 pm</a:t>
            </a:r>
            <a:r>
              <a:rPr b="0" i="0" lang="en-US" sz="1400">
                <a:solidFill>
                  <a:srgbClr val="212121"/>
                </a:solidFill>
                <a:latin typeface="Times New Roman"/>
                <a:ea typeface="Times New Roman"/>
                <a:cs typeface="Times New Roman"/>
                <a:sym typeface="Times New Roman"/>
              </a:rPr>
              <a:t> in Seoul across all the seasons.</a:t>
            </a:r>
            <a:endParaRPr/>
          </a:p>
          <a:p>
            <a:pPr indent="0" lvl="0" marL="0" rtl="0" algn="l">
              <a:lnSpc>
                <a:spcPct val="115000"/>
              </a:lnSpc>
              <a:spcBef>
                <a:spcPts val="0"/>
              </a:spcBef>
              <a:spcAft>
                <a:spcPts val="0"/>
              </a:spcAft>
              <a:buClr>
                <a:schemeClr val="dk2"/>
              </a:buClr>
              <a:buSzPts val="1400"/>
              <a:buNone/>
            </a:pPr>
            <a:r>
              <a:t/>
            </a:r>
            <a:endParaRPr b="0" i="0" sz="1400">
              <a:solidFill>
                <a:srgbClr val="212121"/>
              </a:solidFill>
              <a:latin typeface="Times New Roman"/>
              <a:ea typeface="Times New Roman"/>
              <a:cs typeface="Times New Roman"/>
              <a:sym typeface="Times New Roman"/>
            </a:endParaRPr>
          </a:p>
          <a:p>
            <a:pPr indent="-285750" lvl="0" marL="285750" rtl="0" algn="l">
              <a:lnSpc>
                <a:spcPct val="115000"/>
              </a:lnSpc>
              <a:spcBef>
                <a:spcPts val="0"/>
              </a:spcBef>
              <a:spcAft>
                <a:spcPts val="0"/>
              </a:spcAft>
              <a:buClr>
                <a:srgbClr val="212121"/>
              </a:buClr>
              <a:buSzPts val="1400"/>
              <a:buFont typeface="Arial"/>
              <a:buChar char="•"/>
            </a:pPr>
            <a:r>
              <a:rPr b="1" i="0" lang="en-US" sz="1400">
                <a:solidFill>
                  <a:srgbClr val="212121"/>
                </a:solidFill>
                <a:latin typeface="Times New Roman"/>
                <a:ea typeface="Times New Roman"/>
                <a:cs typeface="Times New Roman"/>
                <a:sym typeface="Times New Roman"/>
              </a:rPr>
              <a:t>Summer and Spring</a:t>
            </a:r>
            <a:r>
              <a:rPr b="0" i="0" lang="en-US" sz="1400">
                <a:solidFill>
                  <a:srgbClr val="212121"/>
                </a:solidFill>
                <a:latin typeface="Times New Roman"/>
                <a:ea typeface="Times New Roman"/>
                <a:cs typeface="Times New Roman"/>
                <a:sym typeface="Times New Roman"/>
              </a:rPr>
              <a:t> have the highest recorded solar Radiation of </a:t>
            </a:r>
            <a:r>
              <a:rPr b="1" i="0" lang="en-US" sz="1400">
                <a:solidFill>
                  <a:srgbClr val="212121"/>
                </a:solidFill>
                <a:latin typeface="Times New Roman"/>
                <a:ea typeface="Times New Roman"/>
                <a:cs typeface="Times New Roman"/>
                <a:sym typeface="Times New Roman"/>
              </a:rPr>
              <a:t>2.25 MJ/m2</a:t>
            </a:r>
            <a:r>
              <a:rPr b="0" i="0" lang="en-US" sz="1400">
                <a:solidFill>
                  <a:srgbClr val="212121"/>
                </a:solidFill>
                <a:latin typeface="Times New Roman"/>
                <a:ea typeface="Times New Roman"/>
                <a:cs typeface="Times New Roman"/>
                <a:sym typeface="Times New Roman"/>
              </a:rPr>
              <a:t>. Peak radiation in Autumn and Winter is around </a:t>
            </a:r>
            <a:r>
              <a:rPr b="1" i="0" lang="en-US" sz="1400">
                <a:solidFill>
                  <a:srgbClr val="212121"/>
                </a:solidFill>
                <a:latin typeface="Times New Roman"/>
                <a:ea typeface="Times New Roman"/>
                <a:cs typeface="Times New Roman"/>
                <a:sym typeface="Times New Roman"/>
              </a:rPr>
              <a:t>1.8 MJ/m2</a:t>
            </a:r>
            <a:r>
              <a:rPr b="0" i="0" lang="en-US" sz="1400">
                <a:solidFill>
                  <a:srgbClr val="212121"/>
                </a:solidFill>
                <a:latin typeface="Times New Roman"/>
                <a:ea typeface="Times New Roman"/>
                <a:cs typeface="Times New Roman"/>
                <a:sym typeface="Times New Roman"/>
              </a:rPr>
              <a:t> and </a:t>
            </a:r>
            <a:r>
              <a:rPr b="1" i="0" lang="en-US" sz="1400">
                <a:solidFill>
                  <a:srgbClr val="212121"/>
                </a:solidFill>
                <a:latin typeface="Times New Roman"/>
                <a:ea typeface="Times New Roman"/>
                <a:cs typeface="Times New Roman"/>
                <a:sym typeface="Times New Roman"/>
              </a:rPr>
              <a:t>1.2 MJ/m2</a:t>
            </a:r>
            <a:r>
              <a:rPr b="0" i="0" lang="en-US" sz="1400">
                <a:solidFill>
                  <a:srgbClr val="212121"/>
                </a:solidFill>
                <a:latin typeface="Times New Roman"/>
                <a:ea typeface="Times New Roman"/>
                <a:cs typeface="Times New Roman"/>
                <a:sym typeface="Times New Roman"/>
              </a:rPr>
              <a:t>.</a:t>
            </a:r>
            <a:endParaRPr/>
          </a:p>
          <a:p>
            <a:pPr indent="-196850" lvl="0" marL="285750" rtl="0" algn="l">
              <a:lnSpc>
                <a:spcPct val="115000"/>
              </a:lnSpc>
              <a:spcBef>
                <a:spcPts val="0"/>
              </a:spcBef>
              <a:spcAft>
                <a:spcPts val="0"/>
              </a:spcAft>
              <a:buClr>
                <a:schemeClr val="dk2"/>
              </a:buClr>
              <a:buSzPts val="1400"/>
              <a:buFont typeface="Arial"/>
              <a:buNone/>
            </a:pPr>
            <a:r>
              <a:t/>
            </a:r>
            <a:endParaRPr sz="1400">
              <a:solidFill>
                <a:srgbClr val="212121"/>
              </a:solidFill>
              <a:latin typeface="Times New Roman"/>
              <a:ea typeface="Times New Roman"/>
              <a:cs typeface="Times New Roman"/>
              <a:sym typeface="Times New Roman"/>
            </a:endParaRPr>
          </a:p>
          <a:p>
            <a:pPr indent="-285750" lvl="0" marL="285750" rtl="0" algn="l">
              <a:lnSpc>
                <a:spcPct val="115000"/>
              </a:lnSpc>
              <a:spcBef>
                <a:spcPts val="0"/>
              </a:spcBef>
              <a:spcAft>
                <a:spcPts val="0"/>
              </a:spcAft>
              <a:buClr>
                <a:srgbClr val="212121"/>
              </a:buClr>
              <a:buSzPts val="1400"/>
              <a:buFont typeface="Arial"/>
              <a:buChar char="•"/>
            </a:pPr>
            <a:r>
              <a:rPr b="1" i="0" lang="en-US" sz="1400">
                <a:solidFill>
                  <a:srgbClr val="212121"/>
                </a:solidFill>
                <a:latin typeface="Times New Roman"/>
                <a:ea typeface="Times New Roman"/>
                <a:cs typeface="Times New Roman"/>
                <a:sym typeface="Times New Roman"/>
              </a:rPr>
              <a:t>Rainfall </a:t>
            </a:r>
            <a:r>
              <a:rPr b="0" i="0" lang="en-US" sz="1400">
                <a:solidFill>
                  <a:srgbClr val="212121"/>
                </a:solidFill>
                <a:latin typeface="Times New Roman"/>
                <a:ea typeface="Times New Roman"/>
                <a:cs typeface="Times New Roman"/>
                <a:sym typeface="Times New Roman"/>
              </a:rPr>
              <a:t>is most likely to occur in </a:t>
            </a:r>
            <a:r>
              <a:rPr b="1" i="0" lang="en-US" sz="1400">
                <a:solidFill>
                  <a:srgbClr val="212121"/>
                </a:solidFill>
                <a:latin typeface="Times New Roman"/>
                <a:ea typeface="Times New Roman"/>
                <a:cs typeface="Times New Roman"/>
                <a:sym typeface="Times New Roman"/>
              </a:rPr>
              <a:t>summer </a:t>
            </a:r>
            <a:r>
              <a:rPr b="0" i="0" lang="en-US" sz="1400">
                <a:solidFill>
                  <a:srgbClr val="212121"/>
                </a:solidFill>
                <a:latin typeface="Times New Roman"/>
                <a:ea typeface="Times New Roman"/>
                <a:cs typeface="Times New Roman"/>
                <a:sym typeface="Times New Roman"/>
              </a:rPr>
              <a:t>and Spring in Seoul.</a:t>
            </a:r>
            <a:endParaRPr/>
          </a:p>
          <a:p>
            <a:pPr indent="0" lvl="0" marL="114300" rtl="0" algn="l">
              <a:lnSpc>
                <a:spcPct val="115000"/>
              </a:lnSpc>
              <a:spcBef>
                <a:spcPts val="0"/>
              </a:spcBef>
              <a:spcAft>
                <a:spcPts val="0"/>
              </a:spcAft>
              <a:buSzPts val="1800"/>
              <a:buNone/>
            </a:pPr>
            <a:r>
              <a:t/>
            </a:r>
            <a:endParaRPr sz="1400">
              <a:latin typeface="Times New Roman"/>
              <a:ea typeface="Times New Roman"/>
              <a:cs typeface="Times New Roman"/>
              <a:sym typeface="Times New Roman"/>
            </a:endParaRPr>
          </a:p>
        </p:txBody>
      </p:sp>
      <p:pic>
        <p:nvPicPr>
          <p:cNvPr id="202" name="Google Shape;202;p18"/>
          <p:cNvPicPr preferRelativeResize="0"/>
          <p:nvPr/>
        </p:nvPicPr>
        <p:blipFill rotWithShape="1">
          <a:blip r:embed="rId3">
            <a:alphaModFix/>
          </a:blip>
          <a:srcRect b="0" l="0" r="0" t="0"/>
          <a:stretch/>
        </p:blipFill>
        <p:spPr>
          <a:xfrm>
            <a:off x="159067" y="2664618"/>
            <a:ext cx="4048601" cy="2399824"/>
          </a:xfrm>
          <a:prstGeom prst="rect">
            <a:avLst/>
          </a:prstGeom>
          <a:noFill/>
          <a:ln>
            <a:noFill/>
          </a:ln>
        </p:spPr>
      </p:pic>
      <p:pic>
        <p:nvPicPr>
          <p:cNvPr id="203" name="Google Shape;203;p18"/>
          <p:cNvPicPr preferRelativeResize="0"/>
          <p:nvPr/>
        </p:nvPicPr>
        <p:blipFill rotWithShape="1">
          <a:blip r:embed="rId4">
            <a:alphaModFix/>
          </a:blip>
          <a:srcRect b="0" l="0" r="0" t="0"/>
          <a:stretch/>
        </p:blipFill>
        <p:spPr>
          <a:xfrm>
            <a:off x="4572000" y="2664618"/>
            <a:ext cx="4221840" cy="23998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0" y="437881"/>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Correlation map</a:t>
            </a:r>
            <a:endParaRPr/>
          </a:p>
        </p:txBody>
      </p:sp>
      <p:sp>
        <p:nvSpPr>
          <p:cNvPr id="209" name="Google Shape;209;p19"/>
          <p:cNvSpPr txBox="1"/>
          <p:nvPr>
            <p:ph idx="1" type="body"/>
          </p:nvPr>
        </p:nvSpPr>
        <p:spPr>
          <a:xfrm>
            <a:off x="311700" y="1478755"/>
            <a:ext cx="3945975" cy="3090119"/>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Heat map shows slightly positive relation of Rented bike count with </a:t>
            </a:r>
            <a:r>
              <a:rPr b="1" i="0" lang="en-US" sz="1200">
                <a:solidFill>
                  <a:srgbClr val="212121"/>
                </a:solidFill>
                <a:latin typeface="Times New Roman"/>
                <a:ea typeface="Times New Roman"/>
                <a:cs typeface="Times New Roman"/>
                <a:sym typeface="Times New Roman"/>
              </a:rPr>
              <a:t>Hour, Temperature, Dew point Temperature, Solar Radiation.</a:t>
            </a:r>
            <a:endParaRPr/>
          </a:p>
          <a:p>
            <a:pPr indent="0" lvl="0" marL="0" rtl="0" algn="l">
              <a:lnSpc>
                <a:spcPct val="115000"/>
              </a:lnSpc>
              <a:spcBef>
                <a:spcPts val="0"/>
              </a:spcBef>
              <a:spcAft>
                <a:spcPts val="0"/>
              </a:spcAft>
              <a:buClr>
                <a:schemeClr val="dk2"/>
              </a:buClr>
              <a:buSzPts val="1200"/>
              <a:buNone/>
            </a:pPr>
            <a:r>
              <a:t/>
            </a:r>
            <a:endParaRPr b="1"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Bike sharing count is negatively co-related to </a:t>
            </a:r>
            <a:r>
              <a:rPr b="1" i="0" lang="en-US" sz="1200">
                <a:solidFill>
                  <a:srgbClr val="212121"/>
                </a:solidFill>
                <a:latin typeface="Times New Roman"/>
                <a:ea typeface="Times New Roman"/>
                <a:cs typeface="Times New Roman"/>
                <a:sym typeface="Times New Roman"/>
              </a:rPr>
              <a:t>Humidity, Snowfall, Rainfall.</a:t>
            </a:r>
            <a:endParaRPr/>
          </a:p>
          <a:p>
            <a:pPr indent="0" lvl="0" marL="0" rtl="0" algn="l">
              <a:lnSpc>
                <a:spcPct val="115000"/>
              </a:lnSpc>
              <a:spcBef>
                <a:spcPts val="0"/>
              </a:spcBef>
              <a:spcAft>
                <a:spcPts val="0"/>
              </a:spcAft>
              <a:buClr>
                <a:schemeClr val="dk2"/>
              </a:buClr>
              <a:buSzPts val="1200"/>
              <a:buNone/>
            </a:pPr>
            <a:r>
              <a:t/>
            </a:r>
            <a:endParaRPr b="1"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Temperature and Dew point temperature are positively co-related.</a:t>
            </a:r>
            <a:endParaRPr/>
          </a:p>
        </p:txBody>
      </p:sp>
      <p:pic>
        <p:nvPicPr>
          <p:cNvPr descr="https://lh6.googleusercontent.com/FBZmODxdnQDvHsVefnKbrXzkSxFRXQPZzMLYULxslznyxxJAbcS5AA2sQ5kA9EjEGBY4yQJJgMrjhmSTVSZIB8ZCJI9bZ6Lp_vipInuIwK3gSStrKqq1eP7Mx3D4d5KvXWXekWg6eHBgRBl26ADp2A" id="210" name="Google Shape;210;p19"/>
          <p:cNvPicPr preferRelativeResize="0"/>
          <p:nvPr/>
        </p:nvPicPr>
        <p:blipFill rotWithShape="1">
          <a:blip r:embed="rId3">
            <a:alphaModFix/>
          </a:blip>
          <a:srcRect b="0" l="0" r="0" t="0"/>
          <a:stretch/>
        </p:blipFill>
        <p:spPr>
          <a:xfrm>
            <a:off x="4257676" y="1478755"/>
            <a:ext cx="4784080" cy="36647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70884" y="195731"/>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Contents</a:t>
            </a:r>
            <a:endParaRPr sz="2400">
              <a:solidFill>
                <a:srgbClr val="FF0000"/>
              </a:solidFill>
              <a:latin typeface="Times New Roman"/>
              <a:ea typeface="Times New Roman"/>
              <a:cs typeface="Times New Roman"/>
              <a:sym typeface="Times New Roman"/>
            </a:endParaRPr>
          </a:p>
        </p:txBody>
      </p:sp>
      <p:sp>
        <p:nvSpPr>
          <p:cNvPr id="62" name="Google Shape;62;p2"/>
          <p:cNvSpPr txBox="1"/>
          <p:nvPr>
            <p:ph idx="1" type="body"/>
          </p:nvPr>
        </p:nvSpPr>
        <p:spPr>
          <a:xfrm>
            <a:off x="0" y="1135380"/>
            <a:ext cx="3368040" cy="3433495"/>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Introduction</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Problem Statement</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Points for discussion</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Data Summary</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Exploratory Data Analysis</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Modeling Overview</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Feature Importance</a:t>
            </a:r>
            <a:endParaRPr/>
          </a:p>
          <a:p>
            <a:pPr indent="0" lvl="0" marL="114300" rtl="0" algn="l">
              <a:lnSpc>
                <a:spcPct val="100000"/>
              </a:lnSpc>
              <a:spcBef>
                <a:spcPts val="0"/>
              </a:spcBef>
              <a:spcAft>
                <a:spcPts val="0"/>
              </a:spcAft>
              <a:buClr>
                <a:schemeClr val="dk2"/>
              </a:buClr>
              <a:buSzPts val="2000"/>
              <a:buNone/>
            </a:pPr>
            <a:r>
              <a:t/>
            </a:r>
            <a:endParaRPr sz="1600">
              <a:solidFill>
                <a:schemeClr val="accent2"/>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chemeClr val="accent2"/>
              </a:buClr>
              <a:buSzPts val="2000"/>
              <a:buFont typeface="Arial"/>
              <a:buChar char="•"/>
            </a:pPr>
            <a:r>
              <a:rPr lang="en-US" sz="1600">
                <a:solidFill>
                  <a:schemeClr val="accent2"/>
                </a:solidFill>
                <a:latin typeface="Times New Roman"/>
                <a:ea typeface="Times New Roman"/>
                <a:cs typeface="Times New Roman"/>
                <a:sym typeface="Times New Roman"/>
              </a:rPr>
              <a:t>Conclusion</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600">
              <a:latin typeface="Times New Roman"/>
              <a:ea typeface="Times New Roman"/>
              <a:cs typeface="Times New Roman"/>
              <a:sym typeface="Times New Roman"/>
            </a:endParaRPr>
          </a:p>
        </p:txBody>
      </p:sp>
      <p:pic>
        <p:nvPicPr>
          <p:cNvPr descr="alt text" id="63" name="Google Shape;63;p2"/>
          <p:cNvPicPr preferRelativeResize="0"/>
          <p:nvPr/>
        </p:nvPicPr>
        <p:blipFill rotWithShape="1">
          <a:blip r:embed="rId3">
            <a:alphaModFix/>
          </a:blip>
          <a:srcRect b="0" l="0" r="0" t="0"/>
          <a:stretch/>
        </p:blipFill>
        <p:spPr>
          <a:xfrm>
            <a:off x="3033823" y="401482"/>
            <a:ext cx="5188689" cy="45103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0" y="44502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i="0" lang="en-US">
                <a:solidFill>
                  <a:srgbClr val="FF0000"/>
                </a:solidFill>
                <a:latin typeface="Times New Roman"/>
                <a:ea typeface="Times New Roman"/>
                <a:cs typeface="Times New Roman"/>
                <a:sym typeface="Times New Roman"/>
              </a:rPr>
              <a:t>Dealing with Outliers</a:t>
            </a:r>
            <a:endParaRPr>
              <a:solidFill>
                <a:srgbClr val="FF0000"/>
              </a:solidFill>
              <a:latin typeface="Times New Roman"/>
              <a:ea typeface="Times New Roman"/>
              <a:cs typeface="Times New Roman"/>
              <a:sym typeface="Times New Roman"/>
            </a:endParaRPr>
          </a:p>
        </p:txBody>
      </p:sp>
      <p:sp>
        <p:nvSpPr>
          <p:cNvPr id="216" name="Google Shape;216;p20"/>
          <p:cNvSpPr txBox="1"/>
          <p:nvPr>
            <p:ph idx="1" type="body"/>
          </p:nvPr>
        </p:nvSpPr>
        <p:spPr>
          <a:xfrm>
            <a:off x="311699" y="1152475"/>
            <a:ext cx="4853232" cy="1133525"/>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Boxplot of Rented bike count depicts the presence of a high range of outliers.</a:t>
            </a:r>
            <a:endParaRPr/>
          </a:p>
        </p:txBody>
      </p:sp>
      <p:sp>
        <p:nvSpPr>
          <p:cNvPr id="217" name="Google Shape;217;p20"/>
          <p:cNvSpPr txBox="1"/>
          <p:nvPr/>
        </p:nvSpPr>
        <p:spPr>
          <a:xfrm>
            <a:off x="1" y="2453640"/>
            <a:ext cx="499872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Times New Roman"/>
                <a:ea typeface="Times New Roman"/>
                <a:cs typeface="Times New Roman"/>
                <a:sym typeface="Times New Roman"/>
              </a:rPr>
              <a:t>Using IQR process to remove outliers</a:t>
            </a:r>
            <a:endParaRPr/>
          </a:p>
        </p:txBody>
      </p:sp>
      <p:sp>
        <p:nvSpPr>
          <p:cNvPr id="218" name="Google Shape;218;p20"/>
          <p:cNvSpPr txBox="1"/>
          <p:nvPr/>
        </p:nvSpPr>
        <p:spPr>
          <a:xfrm>
            <a:off x="227649" y="3082945"/>
            <a:ext cx="4543425"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accent2"/>
                </a:solidFill>
                <a:latin typeface="Times New Roman"/>
                <a:ea typeface="Times New Roman"/>
                <a:cs typeface="Times New Roman"/>
                <a:sym typeface="Times New Roman"/>
              </a:rPr>
              <a:t>Rented bike column indicating negligible or 0 outlier values</a:t>
            </a:r>
            <a:r>
              <a:rPr b="0" i="0" lang="en-US" sz="1400" u="none" cap="none" strike="noStrike">
                <a:solidFill>
                  <a:srgbClr val="757575"/>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1400" u="none" cap="none" strike="noStrike">
              <a:solidFill>
                <a:srgbClr val="757575"/>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Q1 = df.quantile(</a:t>
            </a:r>
            <a:r>
              <a:rPr b="0" i="0" lang="en-US" sz="1400" u="none" cap="none" strike="noStrike">
                <a:solidFill>
                  <a:srgbClr val="09885A"/>
                </a:solidFill>
                <a:latin typeface="Times New Roman"/>
                <a:ea typeface="Times New Roman"/>
                <a:cs typeface="Times New Roman"/>
                <a:sym typeface="Times New Roman"/>
              </a:rPr>
              <a:t>0.25</a:t>
            </a:r>
            <a:r>
              <a:rPr b="0" i="0" lang="en-US" sz="1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Q3 = df.quantile(</a:t>
            </a:r>
            <a:r>
              <a:rPr b="0" i="0" lang="en-US" sz="1400" u="none" cap="none" strike="noStrike">
                <a:solidFill>
                  <a:srgbClr val="09885A"/>
                </a:solidFill>
                <a:latin typeface="Times New Roman"/>
                <a:ea typeface="Times New Roman"/>
                <a:cs typeface="Times New Roman"/>
                <a:sym typeface="Times New Roman"/>
              </a:rPr>
              <a:t>0.75</a:t>
            </a:r>
            <a:r>
              <a:rPr b="0" i="0" lang="en-US" sz="1400" u="none" cap="none" strike="noStrik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IQR(</a:t>
            </a:r>
            <a:r>
              <a:rPr b="0" i="0" lang="en-US" sz="1400" u="none" cap="none" strike="noStrike">
                <a:solidFill>
                  <a:srgbClr val="292929"/>
                </a:solidFill>
                <a:latin typeface="Times New Roman"/>
                <a:ea typeface="Times New Roman"/>
                <a:cs typeface="Times New Roman"/>
                <a:sym typeface="Times New Roman"/>
              </a:rPr>
              <a:t>Inter-quartile range</a:t>
            </a:r>
            <a:r>
              <a:rPr b="0" i="0" lang="en-US" sz="1400" u="none" cap="none" strike="noStrike">
                <a:solidFill>
                  <a:srgbClr val="000000"/>
                </a:solidFill>
                <a:latin typeface="Times New Roman"/>
                <a:ea typeface="Times New Roman"/>
                <a:cs typeface="Times New Roman"/>
                <a:sym typeface="Times New Roman"/>
              </a:rPr>
              <a:t>) = Q3 - Q1</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Lower range = Q1 – 1.5*IQR</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Higher range  = Q3+ 1.5*IQR</a:t>
            </a:r>
            <a:endParaRPr b="0" i="0" sz="1400" u="none" cap="none" strike="noStrike">
              <a:solidFill>
                <a:srgbClr val="000000"/>
              </a:solidFill>
              <a:latin typeface="Times New Roman"/>
              <a:ea typeface="Times New Roman"/>
              <a:cs typeface="Times New Roman"/>
              <a:sym typeface="Times New Roman"/>
            </a:endParaRPr>
          </a:p>
        </p:txBody>
      </p:sp>
      <p:pic>
        <p:nvPicPr>
          <p:cNvPr descr="https://lh6.googleusercontent.com/SDVNs_pEExsMC3EBcDdr6c5soItzVrkJ_dGxlrrK8N58kGPx7FioLxT1ctIP3wFNIdWtboOgutqfD27AuNTCOJm4cvlqtF2XOVVCHqJuRXpYKPG4H6_PmLHqxA0SjFRY3tLL_1-8T2jHkXsCCgsmUQ" id="219" name="Google Shape;219;p20"/>
          <p:cNvPicPr preferRelativeResize="0"/>
          <p:nvPr/>
        </p:nvPicPr>
        <p:blipFill rotWithShape="1">
          <a:blip r:embed="rId3">
            <a:alphaModFix/>
          </a:blip>
          <a:srcRect b="0" l="0" r="0" t="0"/>
          <a:stretch/>
        </p:blipFill>
        <p:spPr>
          <a:xfrm>
            <a:off x="5164932" y="609600"/>
            <a:ext cx="3780594" cy="2198614"/>
          </a:xfrm>
          <a:prstGeom prst="rect">
            <a:avLst/>
          </a:prstGeom>
          <a:noFill/>
          <a:ln>
            <a:noFill/>
          </a:ln>
        </p:spPr>
      </p:pic>
      <p:sp>
        <p:nvSpPr>
          <p:cNvPr id="220" name="Google Shape;220;p20"/>
          <p:cNvSpPr/>
          <p:nvPr/>
        </p:nvSpPr>
        <p:spPr>
          <a:xfrm>
            <a:off x="5862956" y="4627254"/>
            <a:ext cx="1022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3.googleusercontent.com/6ujRfDlzjHS78JQ_lJtR1JJA30f0ybv9mF9aYlLuRkvBaauR5RmQLN7zzdR9Xjv-b9QXpgjC-ZCNuz5cuaXUc9fx-HPbGseLyZYuVnRFnAk415_PL1nTHFfkX5KDytAtpKodMeVN8C43abTS43KeEA" id="221" name="Google Shape;221;p20"/>
          <p:cNvPicPr preferRelativeResize="0"/>
          <p:nvPr/>
        </p:nvPicPr>
        <p:blipFill rotWithShape="1">
          <a:blip r:embed="rId4">
            <a:alphaModFix/>
          </a:blip>
          <a:srcRect b="0" l="0" r="0" t="0"/>
          <a:stretch/>
        </p:blipFill>
        <p:spPr>
          <a:xfrm>
            <a:off x="5164931" y="2915304"/>
            <a:ext cx="3780595" cy="22281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155850" y="169074"/>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Linear Regression Analysis</a:t>
            </a:r>
            <a:endParaRPr/>
          </a:p>
        </p:txBody>
      </p:sp>
      <p:sp>
        <p:nvSpPr>
          <p:cNvPr id="227" name="Google Shape;227;p21"/>
          <p:cNvSpPr txBox="1"/>
          <p:nvPr>
            <p:ph idx="1" type="body"/>
          </p:nvPr>
        </p:nvSpPr>
        <p:spPr>
          <a:xfrm>
            <a:off x="363710" y="853878"/>
            <a:ext cx="8182219" cy="1432581"/>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It’s evident that a simple linear model is not giving us much accuracy.</a:t>
            </a:r>
            <a:endParaRPr/>
          </a:p>
          <a:p>
            <a:pPr indent="0" lvl="0" marL="0" rtl="0" algn="l">
              <a:lnSpc>
                <a:spcPct val="115000"/>
              </a:lnSpc>
              <a:spcBef>
                <a:spcPts val="0"/>
              </a:spcBef>
              <a:spcAft>
                <a:spcPts val="0"/>
              </a:spcAft>
              <a:buClr>
                <a:schemeClr val="dk2"/>
              </a:buClr>
              <a:buSzPts val="1200"/>
              <a:buNone/>
            </a:pPr>
            <a:r>
              <a:t/>
            </a:r>
            <a:endParaRPr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R-score is </a:t>
            </a:r>
            <a:r>
              <a:rPr b="1" i="0" lang="en-US" sz="1200">
                <a:solidFill>
                  <a:srgbClr val="212121"/>
                </a:solidFill>
                <a:latin typeface="Times New Roman"/>
                <a:ea typeface="Times New Roman"/>
                <a:cs typeface="Times New Roman"/>
                <a:sym typeface="Times New Roman"/>
              </a:rPr>
              <a:t>0.55</a:t>
            </a:r>
            <a:r>
              <a:rPr i="0" lang="en-US" sz="1200">
                <a:solidFill>
                  <a:srgbClr val="212121"/>
                </a:solidFill>
                <a:latin typeface="Times New Roman"/>
                <a:ea typeface="Times New Roman"/>
                <a:cs typeface="Times New Roman"/>
                <a:sym typeface="Times New Roman"/>
              </a:rPr>
              <a:t> and Adj R-score is </a:t>
            </a:r>
            <a:r>
              <a:rPr b="1" i="0" lang="en-US" sz="1200">
                <a:solidFill>
                  <a:srgbClr val="212121"/>
                </a:solidFill>
                <a:latin typeface="Times New Roman"/>
                <a:ea typeface="Times New Roman"/>
                <a:cs typeface="Times New Roman"/>
                <a:sym typeface="Times New Roman"/>
              </a:rPr>
              <a:t>0.54.  </a:t>
            </a:r>
            <a:r>
              <a:rPr b="0" i="0" lang="en-US" sz="1200">
                <a:solidFill>
                  <a:srgbClr val="212121"/>
                </a:solidFill>
                <a:latin typeface="Times New Roman"/>
                <a:ea typeface="Times New Roman"/>
                <a:cs typeface="Times New Roman"/>
                <a:sym typeface="Times New Roman"/>
              </a:rPr>
              <a:t>MSE : </a:t>
            </a:r>
            <a:r>
              <a:rPr b="1" i="0" lang="en-US" sz="1200">
                <a:solidFill>
                  <a:srgbClr val="212121"/>
                </a:solidFill>
                <a:latin typeface="Times New Roman"/>
                <a:ea typeface="Times New Roman"/>
                <a:cs typeface="Times New Roman"/>
                <a:sym typeface="Times New Roman"/>
              </a:rPr>
              <a:t>155676.03   </a:t>
            </a:r>
            <a:r>
              <a:rPr b="0" i="0" lang="en-US" sz="1200">
                <a:solidFill>
                  <a:srgbClr val="212121"/>
                </a:solidFill>
                <a:latin typeface="Times New Roman"/>
                <a:ea typeface="Times New Roman"/>
                <a:cs typeface="Times New Roman"/>
                <a:sym typeface="Times New Roman"/>
              </a:rPr>
              <a:t>MAE : </a:t>
            </a:r>
            <a:r>
              <a:rPr b="1" i="0" lang="en-US" sz="1200">
                <a:solidFill>
                  <a:srgbClr val="212121"/>
                </a:solidFill>
                <a:latin typeface="Times New Roman"/>
                <a:ea typeface="Times New Roman"/>
                <a:cs typeface="Times New Roman"/>
                <a:sym typeface="Times New Roman"/>
              </a:rPr>
              <a:t>301.067  </a:t>
            </a:r>
            <a:r>
              <a:rPr b="0" i="0" lang="en-US" sz="1200">
                <a:solidFill>
                  <a:srgbClr val="212121"/>
                </a:solidFill>
                <a:latin typeface="Times New Roman"/>
                <a:ea typeface="Times New Roman"/>
                <a:cs typeface="Times New Roman"/>
                <a:sym typeface="Times New Roman"/>
              </a:rPr>
              <a:t>RMSE : </a:t>
            </a:r>
            <a:r>
              <a:rPr b="1" i="0" lang="en-US" sz="1200">
                <a:solidFill>
                  <a:srgbClr val="212121"/>
                </a:solidFill>
                <a:latin typeface="Times New Roman"/>
                <a:ea typeface="Times New Roman"/>
                <a:cs typeface="Times New Roman"/>
                <a:sym typeface="Times New Roman"/>
              </a:rPr>
              <a:t>394.558</a:t>
            </a:r>
            <a:endParaRPr/>
          </a:p>
          <a:p>
            <a:pPr indent="-95250" lvl="0" marL="171450" rtl="0" algn="l">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Linear Regression model residual values ranging from -1500 to 2000.</a:t>
            </a:r>
            <a:endParaRPr/>
          </a:p>
          <a:p>
            <a:pPr indent="0" lvl="0" marL="0" rtl="0" algn="l">
              <a:lnSpc>
                <a:spcPct val="115000"/>
              </a:lnSpc>
              <a:spcBef>
                <a:spcPts val="0"/>
              </a:spcBef>
              <a:spcAft>
                <a:spcPts val="0"/>
              </a:spcAft>
              <a:buSzPts val="1800"/>
              <a:buNone/>
            </a:pPr>
            <a:r>
              <a:rPr b="1" lang="en-US" sz="1200">
                <a:solidFill>
                  <a:srgbClr val="212121"/>
                </a:solidFill>
                <a:latin typeface="Times New Roman"/>
                <a:ea typeface="Times New Roman"/>
                <a:cs typeface="Times New Roman"/>
                <a:sym typeface="Times New Roman"/>
              </a:rPr>
              <a:t>	</a:t>
            </a:r>
            <a:endParaRPr b="0" i="0" sz="1200">
              <a:solidFill>
                <a:srgbClr val="212121"/>
              </a:solidFill>
              <a:latin typeface="Times New Roman"/>
              <a:ea typeface="Times New Roman"/>
              <a:cs typeface="Times New Roman"/>
              <a:sym typeface="Times New Roman"/>
            </a:endParaRPr>
          </a:p>
        </p:txBody>
      </p:sp>
      <p:sp>
        <p:nvSpPr>
          <p:cNvPr id="228" name="Google Shape;228;p21"/>
          <p:cNvSpPr/>
          <p:nvPr/>
        </p:nvSpPr>
        <p:spPr>
          <a:xfrm>
            <a:off x="4726780" y="4910500"/>
            <a:ext cx="1327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vQHTGOOMq141jCBLFknsic5ZMzpBViCawm1JtzyH2T-9DvwYtXG5CuT6EbBzVmIwh40St4qUPd_FhbdeYextnibPsXd52Ts_Vv8TkgO4L-81Sw0qq8Pc_sjhL7p4V-MerVUEYStq5ogG2tQPuWLc_Q" id="229" name="Google Shape;229;p21"/>
          <p:cNvPicPr preferRelativeResize="0"/>
          <p:nvPr/>
        </p:nvPicPr>
        <p:blipFill rotWithShape="1">
          <a:blip r:embed="rId3">
            <a:alphaModFix/>
          </a:blip>
          <a:srcRect b="0" l="0" r="0" t="0"/>
          <a:stretch/>
        </p:blipFill>
        <p:spPr>
          <a:xfrm>
            <a:off x="427536" y="2203476"/>
            <a:ext cx="4321673" cy="2902697"/>
          </a:xfrm>
          <a:prstGeom prst="rect">
            <a:avLst/>
          </a:prstGeom>
          <a:noFill/>
          <a:ln>
            <a:noFill/>
          </a:ln>
        </p:spPr>
      </p:pic>
      <p:sp>
        <p:nvSpPr>
          <p:cNvPr id="230" name="Google Shape;230;p21"/>
          <p:cNvSpPr/>
          <p:nvPr/>
        </p:nvSpPr>
        <p:spPr>
          <a:xfrm>
            <a:off x="4454820" y="2453303"/>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t51YX7Y-y2zZPS-_9p6XvhClxwyu5b940zG-rhHfjux669h233fmmBks4EggM2LGZCNbS15Dyo4bFht4rg6g-pdeRx8SwHxgVZJ3jKAl3G6Rmiy_BLudvEgxGH5Dmn6Mg_lwIJBIy7mwxxSJInuKWg" id="231" name="Google Shape;231;p21"/>
          <p:cNvPicPr preferRelativeResize="0"/>
          <p:nvPr/>
        </p:nvPicPr>
        <p:blipFill rotWithShape="1">
          <a:blip r:embed="rId4">
            <a:alphaModFix/>
          </a:blip>
          <a:srcRect b="0" l="0" r="0" t="0"/>
          <a:stretch/>
        </p:blipFill>
        <p:spPr>
          <a:xfrm>
            <a:off x="5153247" y="2112332"/>
            <a:ext cx="3679053" cy="28619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2"/>
          <p:cNvSpPr txBox="1"/>
          <p:nvPr>
            <p:ph type="title"/>
          </p:nvPr>
        </p:nvSpPr>
        <p:spPr>
          <a:xfrm>
            <a:off x="0" y="204020"/>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Lasso Regression Analysis</a:t>
            </a:r>
            <a:endParaRPr/>
          </a:p>
        </p:txBody>
      </p:sp>
      <p:sp>
        <p:nvSpPr>
          <p:cNvPr id="237" name="Google Shape;237;p22"/>
          <p:cNvSpPr txBox="1"/>
          <p:nvPr>
            <p:ph idx="1" type="body"/>
          </p:nvPr>
        </p:nvSpPr>
        <p:spPr>
          <a:xfrm>
            <a:off x="0" y="893156"/>
            <a:ext cx="8995144" cy="1488537"/>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 </a:t>
            </a:r>
            <a:r>
              <a:rPr b="0" i="0" lang="en-US" sz="1200">
                <a:solidFill>
                  <a:srgbClr val="212121"/>
                </a:solidFill>
                <a:latin typeface="Times New Roman"/>
                <a:ea typeface="Times New Roman"/>
                <a:cs typeface="Times New Roman"/>
                <a:sym typeface="Times New Roman"/>
              </a:rPr>
              <a:t>Using Lasso regression, the model accuracy has been further reduced slightly. </a:t>
            </a:r>
            <a:endParaRPr/>
          </a:p>
          <a:p>
            <a:pPr indent="0" lvl="0" marL="0" rtl="0" algn="l">
              <a:lnSpc>
                <a:spcPct val="115000"/>
              </a:lnSpc>
              <a:spcBef>
                <a:spcPts val="0"/>
              </a:spcBef>
              <a:spcAft>
                <a:spcPts val="0"/>
              </a:spcAft>
              <a:buClr>
                <a:schemeClr val="dk2"/>
              </a:buClr>
              <a:buSzPts val="1200"/>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R-Score is </a:t>
            </a:r>
            <a:r>
              <a:rPr b="1" i="0" lang="en-US" sz="1200">
                <a:solidFill>
                  <a:srgbClr val="212121"/>
                </a:solidFill>
                <a:latin typeface="Times New Roman"/>
                <a:ea typeface="Times New Roman"/>
                <a:cs typeface="Times New Roman"/>
                <a:sym typeface="Times New Roman"/>
              </a:rPr>
              <a:t>0.55</a:t>
            </a:r>
            <a:r>
              <a:rPr b="0" i="0" lang="en-US" sz="1200">
                <a:solidFill>
                  <a:srgbClr val="212121"/>
                </a:solidFill>
                <a:latin typeface="Times New Roman"/>
                <a:ea typeface="Times New Roman"/>
                <a:cs typeface="Times New Roman"/>
                <a:sym typeface="Times New Roman"/>
              </a:rPr>
              <a:t> and Adj R-score is </a:t>
            </a:r>
            <a:r>
              <a:rPr b="1" i="0" lang="en-US" sz="1200">
                <a:solidFill>
                  <a:srgbClr val="212121"/>
                </a:solidFill>
                <a:latin typeface="Times New Roman"/>
                <a:ea typeface="Times New Roman"/>
                <a:cs typeface="Times New Roman"/>
                <a:sym typeface="Times New Roman"/>
              </a:rPr>
              <a:t>0.54</a:t>
            </a:r>
            <a:r>
              <a:rPr b="0" i="0" lang="en-US" sz="1200">
                <a:solidFill>
                  <a:srgbClr val="212121"/>
                </a:solidFill>
                <a:latin typeface="Times New Roman"/>
                <a:ea typeface="Times New Roman"/>
                <a:cs typeface="Times New Roman"/>
                <a:sym typeface="Times New Roman"/>
              </a:rPr>
              <a:t>  MSE : </a:t>
            </a:r>
            <a:r>
              <a:rPr b="1" i="0" lang="en-US" sz="1200">
                <a:solidFill>
                  <a:srgbClr val="212121"/>
                </a:solidFill>
                <a:latin typeface="Times New Roman"/>
                <a:ea typeface="Times New Roman"/>
                <a:cs typeface="Times New Roman"/>
                <a:sym typeface="Times New Roman"/>
              </a:rPr>
              <a:t>155673.688</a:t>
            </a:r>
            <a:r>
              <a:rPr b="0" i="0" lang="en-US" sz="1200">
                <a:solidFill>
                  <a:srgbClr val="212121"/>
                </a:solidFill>
                <a:latin typeface="Times New Roman"/>
                <a:ea typeface="Times New Roman"/>
                <a:cs typeface="Times New Roman"/>
                <a:sym typeface="Times New Roman"/>
              </a:rPr>
              <a:t>  MAE : </a:t>
            </a:r>
            <a:r>
              <a:rPr b="1" i="0" lang="en-US" sz="1200">
                <a:solidFill>
                  <a:srgbClr val="212121"/>
                </a:solidFill>
                <a:latin typeface="Times New Roman"/>
                <a:ea typeface="Times New Roman"/>
                <a:cs typeface="Times New Roman"/>
                <a:sym typeface="Times New Roman"/>
              </a:rPr>
              <a:t>301.06 </a:t>
            </a:r>
            <a:r>
              <a:rPr b="0" i="0" lang="en-US" sz="1200">
                <a:solidFill>
                  <a:srgbClr val="212121"/>
                </a:solidFill>
                <a:latin typeface="Times New Roman"/>
                <a:ea typeface="Times New Roman"/>
                <a:cs typeface="Times New Roman"/>
                <a:sym typeface="Times New Roman"/>
              </a:rPr>
              <a:t>  RMSE : </a:t>
            </a:r>
            <a:r>
              <a:rPr b="1" i="0" lang="en-US" sz="1200">
                <a:solidFill>
                  <a:srgbClr val="212121"/>
                </a:solidFill>
                <a:latin typeface="Times New Roman"/>
                <a:ea typeface="Times New Roman"/>
                <a:cs typeface="Times New Roman"/>
                <a:sym typeface="Times New Roman"/>
              </a:rPr>
              <a:t>394.555</a:t>
            </a:r>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T</a:t>
            </a:r>
            <a:r>
              <a:rPr b="0" i="0" lang="en-US" sz="1200">
                <a:solidFill>
                  <a:srgbClr val="212121"/>
                </a:solidFill>
                <a:latin typeface="Times New Roman"/>
                <a:ea typeface="Times New Roman"/>
                <a:cs typeface="Times New Roman"/>
                <a:sym typeface="Times New Roman"/>
              </a:rPr>
              <a:t>he Residual plot more or less remains the Same even with the </a:t>
            </a:r>
            <a:r>
              <a:rPr lang="en-US" sz="1200">
                <a:solidFill>
                  <a:srgbClr val="212121"/>
                </a:solidFill>
                <a:latin typeface="Times New Roman"/>
                <a:ea typeface="Times New Roman"/>
                <a:cs typeface="Times New Roman"/>
                <a:sym typeface="Times New Roman"/>
              </a:rPr>
              <a:t>La</a:t>
            </a:r>
            <a:r>
              <a:rPr b="0" i="0" lang="en-US" sz="1200">
                <a:solidFill>
                  <a:srgbClr val="212121"/>
                </a:solidFill>
                <a:latin typeface="Times New Roman"/>
                <a:ea typeface="Times New Roman"/>
                <a:cs typeface="Times New Roman"/>
                <a:sym typeface="Times New Roman"/>
              </a:rPr>
              <a:t>sso Regression.</a:t>
            </a:r>
            <a:endParaRPr/>
          </a:p>
          <a:p>
            <a:pPr indent="-95250" lvl="0" marL="171450" rtl="0" algn="l">
              <a:lnSpc>
                <a:spcPct val="115000"/>
              </a:lnSpc>
              <a:spcBef>
                <a:spcPts val="0"/>
              </a:spcBef>
              <a:spcAft>
                <a:spcPts val="0"/>
              </a:spcAft>
              <a:buClr>
                <a:schemeClr val="dk2"/>
              </a:buClr>
              <a:buSzPts val="1200"/>
              <a:buFont typeface="Arial"/>
              <a:buNone/>
            </a:pPr>
            <a:r>
              <a:t/>
            </a:r>
            <a:endParaRPr b="0" i="0" sz="1200">
              <a:solidFill>
                <a:srgbClr val="21212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b="0" i="0" sz="1200">
              <a:solidFill>
                <a:srgbClr val="21212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200"/>
              <a:buNone/>
            </a:pPr>
            <a:r>
              <a:t/>
            </a:r>
            <a:endParaRPr b="1" i="0" sz="1200">
              <a:solidFill>
                <a:srgbClr val="212121"/>
              </a:solidFill>
              <a:latin typeface="Times New Roman"/>
              <a:ea typeface="Times New Roman"/>
              <a:cs typeface="Times New Roman"/>
              <a:sym typeface="Times New Roman"/>
            </a:endParaRPr>
          </a:p>
        </p:txBody>
      </p:sp>
      <p:sp>
        <p:nvSpPr>
          <p:cNvPr id="238" name="Google Shape;238;p22"/>
          <p:cNvSpPr/>
          <p:nvPr/>
        </p:nvSpPr>
        <p:spPr>
          <a:xfrm>
            <a:off x="1652689" y="4783111"/>
            <a:ext cx="1448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4.googleusercontent.com/76Xev1otddRs60HFvdB7k3Gq-UmfjA1TuZ78u29SdadgDR_E6sYynJ41LjHbcp9bpSiAmVjhzBMQdaF1QObiXAS15-lBHRp6R-JOPhAjau8Y2WsqzcsCl3UMwZnGK_riBWvdEzX0WEZe6QWL73FN5A" id="239" name="Google Shape;239;p22"/>
          <p:cNvPicPr preferRelativeResize="0"/>
          <p:nvPr/>
        </p:nvPicPr>
        <p:blipFill rotWithShape="1">
          <a:blip r:embed="rId3">
            <a:alphaModFix/>
          </a:blip>
          <a:srcRect b="0" l="0" r="0" t="0"/>
          <a:stretch/>
        </p:blipFill>
        <p:spPr>
          <a:xfrm>
            <a:off x="517451" y="2254102"/>
            <a:ext cx="4376018" cy="2833228"/>
          </a:xfrm>
          <a:prstGeom prst="rect">
            <a:avLst/>
          </a:prstGeom>
          <a:noFill/>
          <a:ln>
            <a:noFill/>
          </a:ln>
        </p:spPr>
      </p:pic>
      <p:sp>
        <p:nvSpPr>
          <p:cNvPr descr="data:image/png;base64,iVBORw0KGgoAAAANSUhEUgAAAkwAAAJWCAYAAACqKdg+AAAABHNCSVQICAgIfAhkiAAAAAlwSFlzAAAXEQAAFxEByibzPwAAADh0RVh0U29mdHdhcmUAbWF0cGxvdGxpYiB2ZXJzaW9uMy4yLjIsIGh0dHA6Ly9tYXRwbG90bGliLm9yZy+WH4yJAAAgAElEQVR4nOzdeXyV9Z33//d1lpyT5YQYCAECYVFZROlQEResWrwVRVSkTqe4dGqtLWUc6225O2pbvLVYbx/6mKmVmWpb61hHbWcQF1rXn6itWKl7FQRkhxDCkoScLGe/fn+EXDmHLCfJOcl1ltfz8eAx13Wub67r801j5p3v9b2+l2GapikAAAD0yGF3AQAAAJmOwAQAAJAEgQkAACAJAhMAAEASBCYAAIAkCEwAAABJEJgAAACSIDABAAAkQWACAABIgsAEAACQBIEJAAAgCQITAABAEgQmAACAJAhMAAAASRCYAAypBx98UFOmTOlT2ylTpujBBx8c1HquvfZaXXvttYN6jXSYO3eubr311kE596233qq5c+cOyrmBXEFgAvLU6tWrNWXKFOvfSSedpC996Uu69dZbVVdXZ3d5GSsajerss8/WlClT9Oabb9pdDoAh4rK7AAD2uummmzR27FiFQiF99NFHeuaZZ/T+++/rD3/4gzweT9qv993vflff/va3037eofLOO+/o4MGDqqqq0po1a3TuuefaXVLKfvKTn8g0TbvLADIagQnIc+ecc45OOeUUSdLf//3f67jjjtOvfvUrvfbaa5o/f37ar+dyueRyZe+vnueff17Tp0/XwoUL9W//9m9qbW1VUVGR3WWlxO12210CkPG4JQcgwaxZsyRJe/bsSfh827ZtuummmzR79mydcsopWrRokV577bWENuFwWCtXrtSFF16oU045RaeffroWL16sdevWWW26m8MUCoX005/+VGeccYZmzpypJUuWaP/+/V1q62muTXfnfPrpp/X1r39dZ555pk4++WTNnz9fTz75ZP++GccIBAJ69dVXNX/+fF188cUKBAJdvgcddc6cOVN1dXVaunSpZs6cqTPOOEP33nuvotFoQttHHnlEX/va13T66adrxowZWrRokV566aVe69izZ4+mTJmi//zP/+xy7IMPPtCUKVP0hz/8QZLU3Nysu+++W3PnztXJJ5+sM888U9ddd502bNiQUO+x39c//vGPWrRokWbOnKkvfvGLuvTSS/XYY4/19VsF5BwCE4AENTU1kqTS0lLrs88//1z/8A//oG3btumGG27QrbfeqqKiIv3TP/2TXn31VavdypUrtXLlSp1++ulavny5lixZojFjxiT8P+fu/PCHP9Rjjz2mOXPmaNmyZXK73SnftnvqqadUVVWl73znO7r11ls1evRo3XnnnXriiScGfM61a9eqtbVVl1xyiSoqKjR79mytWbOm27bRaFTXX3+9ysrK9IMf/ECzZ8/Wb37zG/3+979PaPfb3/5W06ZN00033aRbbrlFTqdT3/ve9/TGG2/0WMe4ceP0xS9+Uc8//3yXY2vWrFFxcbHOP/98SdIdd9yhp556ShdeeKHuuOMOffOb35TH49G2bdt6PP+6det0yy23qLS0VMuWLdP3v/99zZ49Wx988EEfvktAbsrecXEAadHc3Kz6+nqFQiF9/PHHWrlypQoKCvTlL3/ZanP33Xdr9OjRevrpp1VQUCBJuuqqq7R48WLdf//9uuCCCyRJb7zxhs4991z95Cc/6fP1N23apOeff15XXXWV7rjjDknS1Vdfre9///vavHnzgPv1X//1X/J6vdb+Nddco+uvv16PPvqorr766gGd8/nnn9fMmTM1evRoSdIll1yiO++8U/X19SovL09oGwwGdfHFF+uf/umfJEmLFy/WFVdcoVWrVumqq66y2r388ssJdV599dVatGiRHn30UZ133nk91rJw4UItX75c27Zt0/HHHy+pfYTvxRdf1IUXXqjCwkJJ0ptvvqmvfvWrCU/Y3XDDDb3284033lBJSYkeeeQROZ3OPnxngNzHCBOQ577xjW/ozDPP1LnnnqubbrpJhYWF+sUvfqFRo0ZJkhobG/XOO+/o4osvtsJVfX29GhoadPbZZ2vnzp3WU3WlpaX6/PPPtXPnzj5fv+NJs2Mf7f/Hf/zHlPoVH0L8fr/q6+s1e/Zs7dmzR36/v9/na2ho0FtvvaUFCxZYn1144YUyDEMvvvhit1+zePHihP1TTz1Ve/fu7bHOI0eOyO/369RTT9XGjRt7refiiy+Wx+NJGOF666231NDQoMsuu8z6rLS0VB9//HG/nnwsLS1VW1tbwq1UIN8xwgTkueXLl2vixIny+/16+umn9e6771qjSJK0e/dumaapBx54QA888EC35zh8+LAqKyt10003aenSpZo3b54mT56ss88+W5dffrmmTp3a4/VramrkcDhUXV2d8PmkSZNS6tf777+vBx98UB999JHa2toSjvn9fvl8vn6d74UXXlA4HNa0adO0a9cu6/MZM2ZozZo1XUatPB5Pl1GnYcOG6ciRIwmfvf766/rFL36hzz77TKFQyPrcMIxe6yktLdWXv/xl/eEPf9DNN98sqf12XGVlpc444wyr3bJly3TrrbfqvPPO0/Tp03Xuuedq4cKFGjduXI/nvuqqq/Tiiy/qhhtuUGVlpebMmaOLL75Y55xzTq81AbmMwATkuRkzZlhPyf2v//W/dNVVV+n73/++XnrpJRUXFysWi0mSvvnNb+pLX/pSt+foCDunnXaaXn31Vb322mtat26dVq1apccee0x33nmn/v7v/z7lWnsKEcdOpN69e7e+8Y1vaNKkSdb8JbfbrTfffFP/+Z//afWpPzpGco4dNeqwZ8+ehBDSl1tZ7733nr773e/qtNNO0x133KGKigq53W49/fTT1qTt3ixcuFAvvfSSPvjgA02ePFlr167V4sWL5XB03jyYP3++Zs2apVdffVXr1q3TI488ol/96ld68MEHe1wSYfjw4Xr22Wf11ltv6U9/+pP+9Kc/afXq1Vq4cKHuvffepHUBuYjABMDidDp1yy236Otf/7qeeOIJffvb37ZCgNvt1llnnZX0HGVlZfrKV76ir3zlK2ppadE111yjBx98sMfAVFVVpVgspt27dyeMKm3fvr1L29LSUjU1NXX5fN++fQn7a9euVSgU0i9+8QuNGTPG+nz9+vVJ6+/Onj179OGHH+qaa67RaaedlnAsFovpBz/4gdasWaOlS5f267wvv/yyPB6PHnnkkYRRvaeffrpPX/+lL31J5eXlWrNmjb7whS+ora1Nl19+eZd2I0eO1NVXX62rr75ahw8f1hVXXKGHHnqo1zWkCgoKNHfuXM2dO1exWEz/9//+X/3+97/X0qVLNX78+H71E8gFzGECkKDj8fbHHntMwWBQw4cP1+zZs/X73/9eBw4c6NK+vr7e2m5oaEg4VlxcrOrq6oRbTcfquM3z+OOPJ3ze3SPs1dXV8vv92rRpk/XZgQMHEp7UkzpHd+IXY+y45TgQHaNL3/rWt3TRRRcl/Js/f36vT8v1xul0yjCMhBGyvXv3drtUQXdcLpcuueQSvfjii1q9erUmT56ccPszGo12ma81fPhwjRw5stf/TY7939HhcFjLNvT2dUAuY4QJQBfXX3+9vve972n16tVavHix7rjjDl111VW69NJL9dWvflXjxo3ToUOH9NFHH2n//v3W4+2XXHKJZs+erenTp6usrEyffPKJXn75ZV1zzTU9XmvatGlasGCBnnzySfn9fs2cOVPvvPNOwjyhDvPnz9f999+vG2+8Uddee60CgYCeeuopTZw4MWHpgjlz5sjtdmvJkiX62te+ppaWFv3P//yPhg8froMHD/b7+7FmzRpNmzbNejruWHPnztVPfvITbdiwQdOnT+/zec8991w9+uij+ta3vqUFCxbo8OHDevLJJ1VdXd3nJwQXLlyoxx9/XOvXr9eyZcsSjrW0tOjcc8/VvHnzNHXqVBUVFentt9/WJ5980ut76X70ox/pyJEjOuOMM1RZWal9+/bpv/7rvzRt2jTriTwg3zDCBKCLCy+8UNXV1frNb36jaDSqE044QU8//bTOO+88PfPMM7rrrrv0u9/9Tg6Hw3psXmp/0q2mpka//OUvtWLFCr377ru6+eab9S//8i+9Xu+nP/2prr32Wv35z3/W/fffr3A4rF/+8pdd2h133HFauXKlCgsLdd999+mZZ57RLbfckrAEgtQ+YfznP/+5DMPQvffeq9/97nf66le/qq9//ev9/l5s2LBB27dv73KNeB3HulsXqTdnnnmm7r77bh06dEg//elP9cc//lHLli2zlmnoi5NPPlknnniiHA5HwtNxUvsTeIsXL9Znn32mn//857rnnnu0Y8cO3XHHHbruuut6POdll10mj8ejJ598UnfeeaeeffZZXXzxxfrVr36VMD8KyCeGyQuEACCrLVy4UMOGDWMlbmAQ8acCAGSxTz75RJ999pkWLlxodylATmOECQCy0JYtW7Rhwwb95je/UUNDg1577TV5PB67ywJyFiNMAJCFXn75Zd12222KRCL613/9V8ISMMgYYQIAAEiCESYAAIAkCEwAAABJEJgAAACSIDABAAAkQWACAABIgsAEAACQBIEJAAAgCQITAABAEgQmAACAJAhMAAAASRCYAAAAkiAwAQAAJEFgAgAASILABAAAkASBCQAAIAkCEwAAQBIEJgAAgCQITAAAAEkQmAAAAJIgMAEAACRBYAIAAEiCwAQAAJAEgQkAACAJAhMAAEASBCYAAIAkCEwAAABJEJgAAACSIDABAAAkQWACAABIgsAEAACQBIEJAAAgCQITAABAEgQmAACAJAhMAAAASRCYAAAAkiAwAQAAJEFgAgAASILABAAAkASBCQAAIAkCEwAAQBIEJgAAgCQITAAAAEm47C4A3TNNU5FIrMfjbrdTkhQOR4eqpIySz/3P575L9J/+038pP/vfl767XA4ZhjEo1ycwZahIJKbGxtYej1dU+CSp1za5LJ/7n899l+g//af/Un72vy99LysrsoJVunFLDgAAIAkCEwAAQBIEJgAAgCQITAAAAEkQmAAAAJIgMAEAACRBYAIAAEiCwAQAAJAEgQkAACAJAhMAAEASBCYAAIAkCEwAAABJEJgAAACSIDABAAAkQWACAABIgsAEAACQBIEJAAAgCZfdBQDITV6vO63nCwTCaT0fAPQHgQnAoGndsjkt5ymaPCUt5wGAgSIwARhU/l17ZZrmgL7WMAz5xo9Nc0UA0H8EJgCDyjRNaYCBaWBfBQDpx6RvAACAJAhMAAAASRCYAAAAkiAwAQAAJEFgAgAASILABAAAkASBCQAAIAkCEwAAQBIEJgAAgCQITAAAAEkQmAAAAJIgMAEAACRBYAIAAEiCwAQAAJAEgQkAACAJAhMAAEASBCYAAIAkCEwAAABJEJgAAACSIDABAAAkQWACAABIgsAEAACQhMvuAgDkF9M0FW06olBtrYyCAnknTJTh4G83AJmNwARgyIQPHVTTurcUbTpifRbYukWlc86Rs7jYxsoAoHcZ/WddJBLRihUrNHv2bM2aNUu33367gsHggNomO/7CCy9o8eLFmjlzpubOnZtw7lAopB/96Ec6//zzNXPmTM2bN0+PP/744HQayFHRlhY1rv3/EsKSJIXr6lT/h+cVPnzYpsoAILmMDkwPPfSQ1q9frzVr1uiVV17Rtm3bdN999w2obbLjw4YN0zXXXKObb765y7kjkYhGjBih3/zmN3r//ff1s5/9TL/4xS/0wgsvpL/TQA4yo1EdefN1mXF/pDhKSjqPh4Ly/+UtmbGYHeUBQFIZHZhWrVqlJUuWqLKyUuXl5brxxhu1evVqRaPRfrdNdnzOnDm65JJLVFVV1eXcRUVFuvnmmzV+/Hg5HA5NmzZNc+fO1QcffDC43wAgRzR/+L4ihw9Z+74z52j4wq/Id8ZZ1meRhgYFtn5uR3kAkFTGzmFqampSbW2tpk6dan02ffp0tbS0qKamRtXV1X1uW1ZW1udz9UU4HNZ7772n66+/PoUe9s7tdqqiwpe0XV/a5LJ87n829D3mdSnsiOjA5k3WZ6UnTVPFzJPbt794isyGQ2revEWS1PLxhxo+fYqcXk97Y8OQ1+uSz+eVz+dNOHc29H8w0X/6n6/s6nvGjjC1tLRIkkpLS63PfD5fwrG+tu3PufriJz/5iYqLi3X55Zf3+2uBfHPkk0+lo7fanMVFGn72WQnHh58xW4ar/W+3WCCgBkZuAWSgjB1hKj76xIzf71dFRYW1HX+sr237c65k7rnnHn344Yd67LHHVFBQ0O9+9VU4HFVjY2uPxzsS9sGD/kGrIZPlc/+zpe9er1utTa068smGzs+mTFNLW1RS/G11l4pOnqGWj9qDUtPGTSo46QsynE7JMGQEInL4AwoEwpKyp/+Dhf7Tfyk/+9+XvpeVFcntdg7K9TN2hKm0tFSjR4/Wpk2dQ/kbN25UcXFxl3lGydr251y9ufvuu/X222/rscceU3l5eQq9A/JD00cfyQyFJEmGy6XCEyd3265w6jTJ2f73mxkKKbh3z5DVCAB9kbGBSZKuvPJKPfzww6qrq1N9fb1WrlypRYsWyensmh6TtU12PBqNKhgMKhwOyzRNBYNBhY7+opekFStW6C9/+QthCegj0zR1ZP16a9974mQ5CjzdtnW43fLEzSUMbNs66PUBQH9k7C05SVqyZIkaGxu1YMECxWIxzZs3T8uWLZMkLV++XJJ01113JW3bl+PPPfecbrvtNmt/xowZqqqq0tq1a1VTU6PHH39cBQUFOv/88602p556qn79618P6vcAyFZt27cr3NBg7RdNPanX9oXHn6Dgju2SpNC+GkXbWuUsYjFLAJnBME3TtLsIdMUcpt7lc/+zpe8Nz/yPDv7xj5Ik98hKHTfv4l7bm6apw6tXKdba/iBGyamzVDT9FJVOGKeiyVOYw3QU/af/Un72nzlMAHKOaZo68te/Wvue8ROSfo1hGPJOOt7aD2zfNhilAcCAEJgApF1w1y6FDh609j3V4/v0dd5Jk6ztSEODogNY9gMABgOBCUDa+d9/19p2V4yUs6ioT1/nLB0mR0nnonShfTVprw0ABoLABCCtTNNU83udgckzYUKfv9YwDHnGdC71EarZm87SAGDACEwA0ipUW6vwwQPWfl9vx3UoiFsbLVS7T2Y3744EgKFGYAKQVq2fda7sXTBqlJzFJf36+oLKUZKj/VeTGQ4rsJdRJgD2IzABSKvWzzZa20UTJ/b76w23W+6RlZ3n28oilgDsR2ACkDZmJKK2TZ9Z+0VxT731h6dqrLXdso3lBQDYj8AEIG0CO3coFghIan93nDfudSf9kTCPaf9+Rfz5t0gfgMxCYAKQNgm34yZPlsPtHtB5nKXDZHi91n7Lls0p1wYAqSAwAUib1o2dE759J5884PMYhqGCuHlMLZu3pFQXAKSKwAQgLWKBNrXFvc6kZPrAA5OkxInfmzeldC4ASBWBCUBatG39XDq6ZpKjqEiFA3hCLp575Ehru3XnTsWCwZTOBwCpIDABSIu2rZ9b24UnnCjDkdqvF9dx5TJcrvadaFSBHdtTOh8ApILABCAt2uLWSyo84cSUz2c4HHJXdI4ytX3OPCYA9iEwAUiZGYkoEDd/yZuGwCRJ7srOeUwEJgB2IjABSFlw7x6ZoVD7jtMp74TU5i91iJ/43bZtG++VA2AbAhOAlMXPX/KOnyBHQUFazuseUdH5XrlgQMEa3isHwB4EJgApO3bCd7oYLpc8cbflAjt2pO3cANAfBCYAKTFNM3GEKY2BSZI8ca9J4Uk5AHYhMAFISeTQIUUbG639wuNPSOv5vWPGWNsEJgB2ITABSEnb9s7lBNwjK+UaNiyt5/fGv4h3X42iR1/uCwBDicAEICXxoz7eSZPSfn738OFydLyI1zTVvI1RJgBDj8AEICXxE7G9E9MfmAyHI+E1K82fb+2lNQAMDgITgAEzIxEF9+y29tO1/tKxio4/3tr2b/m8l5YAMDgITAAGLLivJmHBSk919aBcp2hSZ2BihAmAHQhMAAYssLPzdpynaqwc7vQsWHmswrgRpuCBAwofOTIo1wGAnhCYAAxYcGf8/KXBuR0nSe7ycjnjnr7zM8oEYIgRmAAMWMKE70GavyRJhmHIO36Ctd+ynRW/AQwtAhOAAYkFgwnvdvNOSP8TcvE81eOtbZYWADDUCEwABiS4Z7cUi0mSjIICFcStyD0YEkeYCEwAhhaBCcCAxE/49o6fIMPpHNTrecZ3jjAFDxxUtLl5UK8HAPEITAAGJLhrl7UdH2YGi+u4cjlLfNZ+YPeuXloDQHoRmAAMSHxg8VZPGPTrGYaROMq0a+egXxMAOrjsLgBA5vF63b0ej4VCCtXus/ZLTzy+y9e43U45nen9m8xTPV6tGz6VJAV2McIEYOgQmAB0q3XL5h6PBWpqOid8u1yKtjR3aV84ojztNXnjR5i4JQdgCBGYAPTIv2uvTNPs8nlbXDhyDiuTf3dNwnHD4RiUwOSJe1IufKBO0dZWOYuK0n4dADgWc5gA9Mg0Tambf+HDh6w2rvLyLse7C1np4B5RIWdxZ0CKf/EvAAwmAhOAfovU11vb7vLhQ3ZdwzBUMqlzgUwmfgMYKgQmAP1ixmKKNDZY+64hDEySVHx8Z2Bi4jeAoUJgAtAv0SNHpGi0fccw5DqubEivnzDCxMRvAEOEwASgX8L1h61t57BhMpxD++xI/AhTaH+tYsHgkF4fQH4iMAHoF7vmL3UoHDNaDq+3fcc0mfgNYEgQmAD0S6ShMzC5jkv/0gHJGA6HSiZNtPYDTPwGMAQITAD6zDRNRRriJnzbEJgkqTguMAWZ+A1gCBCYAPRZrK1VZqhzzpDruONsqaMk/kk5Jn4DGAIEJgB9Fj+65Cgs6pxLNMSKjz/e2g7tq1EsHLKlDgD5g8AEoM/iJ3zbNbokSUVjq2S4j77sNxZTaO9e22oBkB8ITAD6LGHBSpvmL0mS4XTKM26ctc/EbwCDjcAEoM8Sn5Czb4RJkjzVE6xtFrAEMNgITAD6xIxGFG1qsvbtHGGSJG/1eGubV6QAGGwEJgB9EmlslEyzfcfhkLO01NZ6PBMmWNuhmr0yIxH7igGQ8whMAPokYf2lsuNkOOz99eEZUyU5nZIkMxJRcF+NrfUAyG0EJgB9kknzlyTJcLnkqRpr7QeZ+A1gEBGYAPRJJqzwfSzP+Lh5TEz8BjCICEwA+iTS2Ghtu8rsH2GSJG/8k3JM/AYwiAhMAJKKtbXJDAasfVdZmY3VdPKMn2BtB/fukRmN2lcMgJyW0YEpEoloxYoVmj17tmbNmqXbb79dwWBwQG2THX/hhRe0ePFizZw5U3Pnzk2pFiDXRI50ji4ZHo8chYU2VtPJM3asdHTyuRkKKbS/1uaKAOSqjA5MDz30kNavX681a9bolVde0bZt23TfffcNqG2y48OGDdM111yjm2++OeVagFyTibfjJMlRUKCC0WOsfW7LARgsGR2YVq1apSVLlqiyslLl5eW68cYbtXr1akW7GXZP1jbZ8Tlz5uiSSy5RVVVVyrUAuSbhlSgZcjuugzdh4vdO+woBkNNcdhfQk6amJtXW1mrq1KnWZ9OnT1dLS4tqampUXV3d57ZlZWV9PleqtaSL2+1URYUvabu+tMll+dz/we57zOuS6fNIpqkm/xHr8+JRFfL5PL1/scMhl9sp0+1ob9ux4GV/GYa8Xpd8Pq98Pm/CoY7+h0+aoqa317XXvG9v3vxM5Es/e0L/87f/dvU9YwNTS0uLJKk0bjVhn8+XcKyvbd1H32rel3OlWguQa0zTVKi+c4SpoDxzbslJUskJx1vbzdt3yIzFbF9UE0DuydjAVFxcLEny+/2qqKiwtuOP9bVtf86Vai3pEg5H1djY2uPxjoR98KB/UK6f6fK5/0PRd6/XrUAgIr8/qGhzs2KhkHUs5C5WxJ/kgQeHQ0XhqMLhmPz+YEojTEYgIoc/oEAgLKlr/2MlwyXDkExTsUBA+zZsVcGo0QO7XhbI5599if7nc//70veysiK53c5BuX7G/hlWWlqq0aNHa9OmTdZnGzduVHFxcZd5Rsna9udcqdYC5Jr4+UuOoiI5PEluxw0xh9ergspR1j4v4gUwGDI2MEnSlVdeqYcfflh1dXWqr6/XypUrtWjRIjmdXdNjsrbJjkejUQWDQYXDYZmmqWAwqFDcX9X9qQXIJdH4J+SGZdaE7w7xK34HmfgNYBBk7C05SVqyZIkaGxu1YMECxWIxzZs3T8uWLZMkLV++XJJ01113JW3bl+PPPfecbrvtNmt/xowZqqqq0tq1a/v09UCuil+DyZlBSwrE81SPl3/9O5IYYQIwOAzTHOjkAgwm5jD1Lp/7P1RzmFq3bFbTzj2q/+Pzihw+LEnynTlHhSecmPwEDocqT52hUEOjGrbtSmkOU+mEcSqaPKXHOUyS1LrpM+29/972SxcV6fgH/l2GYQzsmhkun3/2Jfqfz/1nDhOAjGWaZsYuWhnPE7e0R6y1VeFDB22sBkAuIjAB6FG02S/FLc7qHDbMxmp65iwqlrtipLXPit8A0o3ABKBH8RO+HSUlchxd0ywTJU78JjABSC8CE4AeJb4SJTNvx3XwVse9ImXnDhsrAZCLCEwAehRpiJ+/lJlLCnTwTJhobQd2tq/4DQDpQmAC0KOEEaYMXYOpg3fCxPYVv3V04nfdfpsrApBLCEwAumVGo4o2db50N1PXYOrgLCpSwegx1n7b9m02VgMg1xCYAHQrXF8vddzWMgy5hpX2/gUZwDup80W8ge3bbawEQK4hMAHoVuhg51pGTp9PhjOjXwwgSSpMCEyMMAFIHwITgG4FDxywtjP9CbkO3uM7A1Nw7x7FgkEbqwGQSzL/T0YAtkgYYbLrCTnDUOGI8m5fdeD1dl0TyjNxvBxer2KBgGSaiu3bo6Jp0xLadLxiBQD6g8AEoFuhDBphat60SdFo+3yqmLf911YgEOm2rWf0aLXtaF+H6cg7f5HD2TmQXpEaB24AACAASURBVDR5yiBXCiBXEZgAdBELh9snfR+VCWsw+XftlWmaMn2e9n1/97fbjBJf59ds+VzOqmoZhiHf+LFDUieA3ERgAtBFaP9+yTTbdwxDTp/9T8iZptleU0ddHf/3GO7hFdZ25OCB9gUsHUzXBJAafosA6CJQu8/advpKZWRR4HCP7AxMsUBAUb/fxmoA5Irs+S0IYMgEazoDk2vYMBsr6T+Hxytn3KrkrPgNIB0ITAC6CMaPMGVZYJIk98iR1nb4QJ2NlQDIFQQmAF0EauIDk/0TvvurYGSltR3/tB8ADBSBCUACMxZLGGFylWbhCFPlKGs71uxXtLXVxmoA5AICE4AEkYZ6maGQtZ+Nt+ScxcVyFBdb+8xjApAqAhOABKG40SVHUZEc7q4ramcDd9xtOeYxAUgVgQlAglBtrbWdjfOXOiTMY6ojMAFIDYEJQIL4wJRtSwrEc1d2BqZoYwPzmACkhMAEIEGoNrufkOvgLB0mR2Ghtd+2c6d9xQDIegQmAAlC+3NjhMkwDLlHjbb2W4++kBcABoLABMASbW5OeJVINj4hF68gLjC1EZgApIDABMASP3/J4fHI4S3spXXmKxjdGZjC9fUKHTpkYzUAshmBCYAlfv6Se8QIGYZhYzWpcxaXyOkrtfabN2ywsRoA2YzABMASH5gKKipsrCR94keZmjd8amMlALIZgQmAJX7Cd8Hw4TZWkj7xE7+bN2yUaZo2VgMgWxGYAFji5zAVjBhhYyXpUzCq871ykSONCu3da2M1ALIVgQmAJCkWCil8uHNStDtHbsk5PF65hneGv5ZP/2ZjNQCyFYEJgKSjL6g9ervKcLnkLsveRSuPVVA11tpu+YTABKD/CEwAJEnBuAnfnlGjZDhy59eDJy4wtW3bymtSAPRb7vxGBJCS+PlLnjFjbKwk/VzDh3e+JiUaVetnLC8AoH9cdhcAIDMkBqYqGytJP8PpVOn0k9T43vuSpMDGDaqYc1ZK5wwEwukoDUCWIDABkJS4pECujTBJUsm0aVZgavrgfbVs/tKAF+YsmjwlnaUByAIEJgAyYzGF4wKTd8wYmaGgjRWln2/aVMmQZEpRv1/1H34sd3n/1poyDEO+8WOTNwSQc5jDBEDhQ4dkRiLtO4YhT9zq2LnCVVIib1XnrcbQnj3tTwX24x+LXgL5i8AEIOF2nKu8XA6Px8ZqBk9J3K204N49NlYCINsQmAAofKDO2i6oHNVLy+xWPGWytR05fEixtjYbqwGQTQhMABSq6wxM7spKGysZXJ7KSjmKi639YA2vSQHQNwQmAIkjTCNzNzAZhiHP2HHWPrflAPQVgQmAQnX7re1cHmGSpIK4wBTat09mNGJjNQCyBYEJyHOxcFiRw4et/VyewyRJBaNGyXAdXVElGlFo//7evwAARGAC8l744EHrpbtyOOQePsLeggaZ4XSpYHTnwpwhbssB6AMCE5Dn4ucvuUdUdI6+5LCChHlMe1lfCUBSBCYgz8XPXyrI8flLHTxVnat1x1pbFGmot7EaANmAwATkuXCeLCkQz1FYKNeICms/tJflBQD0jsAE5LlQniwpcCzP2M5RJpYXAJAMgQnIc+GEJQVy+wm5ePHrMUUOH1K0rdXGagBkOgITkMdiwaAiDQ3Wfr7MYZIkZ9lxCat+c1sOQG8ITEAeCx84YG0bLpdc5cNtrGZoseo3gP4gMAF5LHQg7nZcxUgZjvz6lZCw6ndtLat+A+hRfv12BJAgH5+Qi1dQyarfAPqGwATksVBcYMqn+UsdDKdTBWOqrH1W/QbQEwITkMcSVvkemT9PyMUrqEpcXoBVvwF0J6MDUyQS0YoVKzR79mzNmjVLt99+u4LB4IDapnr8wIED+ud//medfvrpOv3007V06VLtZ/geWS4fV/k+VuKq362s+g2gWxkdmB566CGtX79ea9as0SuvvKJt27bpvvvuG1DbVI/feeedCofDeu211/TGG2+osLBQt99+++B1Hhhk0bY2RZuarP18WoMpHqt+A+iLjA5Mq1at0pIlS1RZWany8nLdeOONWr16taLRaL/bpnp89+7duuiii1RSUqLCwkJdeuml2rx589B9M4A0i5/wbRQUyFVWZmM19mJ5AQDJZOxryZuamlRbW6upU6dan02fPl0tLS2qqalRdXV1n9uWlZWldLy6ulrXXXedXnrpJc2dO1cOh0PPPfecvvzlLw9a/91upyoqfEnb9aVNLsvn/qfa94OfHbG2C8eM1siRpQnHY16XTJ9HGsicHodDLrdTptsh30DPkeQ8Pp8nbfUUTJmklo8+kNS+6nehIyJX3KKWFsOQ1+uSz+eVz+cdUJfSJZ9/9iX6n8/9t6vvGTvC1NLSIkkqLe38Je7z+RKO9bVtqscl6dRTT5Xf79fs2bN12mmnaceOHbrllltS7SZgm0BtrbVdOHq0jZXYr6C8XC5fibXfumu3jdUAyEQZO8JUfPSvO7/fr4qKCms7/lhf26Z6PBaL6brrrtMFF1ygX/7yl3I6nfr1r3+ta6+9Vs8++6zcbnfa+x8OR9XY2PO7rToS9sGD/rRfOxvkc//T1feG7busbfO4EQnn83rdCgQi8vuDAx5hKgpHFQ7HBn6OHs7TMbLk93f/AMhA63GPGavI5k2SpCNbd8gYN6nreQxDRiAihz+gQCA8oC6lKp9/9iX6n8/970vfy8qK5HY7B+X6GTvCVFpaqtGjR2vTpk3WZxs3blRxcbGqqqr61TbV442NjaqpqdG1116r4uJieb1efeMb39DWrVu1ezd/iSI7JS4pkJ9PyMVLXPV7n8wIq34D6JSxgUmSrrzySj388MOqq6tTfX29Vq5cqUWLFsnp7Joek7VN5Xh5ebnGjx+vJ554QoFAQKFQSL/97W81bNgwjR07tkstQDbI90Urj5W46ndUof21vX8BgLySsbfkJGnJkiVqbGzUggULFIvFNG/ePC1btkyStHz5cknSXXfdlbRtOo7/x3/8h+655x6de+65isViOvHEE/XQQw/J4+nHxFMgQ0SbmxWLmwvICFPnqt/B3e23KoN79yQ8PQcgvxkmy9pmJOYw9S6f+5+Ovrdt26o996yQ1L4O0fE//w8ZhmEd93rdat2yWU079wx4DlPlqTMUamhUw7ZdKc1hOvY8A53D1Jd62rZ9Lv/b69q/pLhEw6/4SsL3RYah0gnjVDR5CnOYbEL/87f/zGECMOSOnb+UEAryWMHoMdZ2rKVZ0eb8+39KALpHYALyEPOXuucsKpZzWOcCnuFa5jEBaEdgAvJQOO4dcvn6SpSeFMStSRWq3WdjJQAyCYEJyEMJI0xM+E5QMKrztlxof63MWMzGagBkCgITkGdM00ycw8QtuQTuUaOko3O6zFBIkYZ6mysCkAkITECeiTY1KRYIWPuMMCVyuN1yj6iw9kP7uC0HgMAE5J1Q3PwlR0mJnCUlvbTOT27mMQE4BoEJyDPxt+MYXepe/PIC4UMHZUZ5TQqQ7whMQJ6Jn/DN/KXuuYePkDpewRSNKnzokL0FAbAdgQnIM/FLCjDC1D3D6ZS7YqS1H44LmQDyE4EJyDOJi1ayBlNP4r838fO+AOQnAhOQR8xYTOGDB6x9bsn1zD2qMzCFDx6QGY3aWA0Au6UtMF122WV67LHHVF/PmiVApoo0NsoMhax9XovSsy7zmA4zjwnIZ2kLTBdddJGefPJJnXPOObrxxhv1+uuvK8YKuUBGiZ+/5Bw2TA5voY3VZLYu85j2c1sOyGeudJ1o6dKlWrp0qd577z09++yz+j//5//I6/Xqsssu06JFi3TCCSek61IAeuD1uns93lLfOUriHTWqx/Zut1NOJ3fsCypHKby//QW8obr9Kra5HgD2SVtg6jBr1izNmjVLP/rRj/TUU0/pX//1X/Xoo4/qlFNO0bXXXqtLL7003ZcEEKd1y+Yej7V8ttHadhQW9ti2cER52uvKRvFzvMIHD/BeOSCPpT0wRaNRvf7661q9erX+9Kc/adq0aVq0aJEOHDign/70p1q3bp3+3//7f+m+LIA4/l17ZZpml89b99ZY2zHDqaade7q0MRwOAtNR7hEjJIdDisWkaFSR+npp0ni7ywJgg7QFpk2bNumZZ57RmjVrFIvFdNlll2n16tWaPHmy1WbevHn6h3/4BwITMMhM05S6CUzRpiZr21la2m2b7oJWvjKcLrmGD1fk4EFJSnjCEEB+SVtgWrRokebMmaPly5fr/PPPl9vddW5EdXW15s+fn65LAugHMxZTtNlv7bt8pTZWkz3cFSMJTADSF5jWrl2rUaN6XwSvqKhI99xzT7ouCaAfYi0t7beWjnL6fDZWkz3cFSPVpg2SEt/DByC/pO0xmKuvvloNDQ1dPm9qatL555+frssAGKCIv/N2nKOoWIYr7VMYc5K7osLajrW2KnzkiI3VALBL2gJTTU1Nt+suhUIh1fEeJsB2XeYvoU+chUVylHSOxgX27rWxGgB2SflPzDfffNPa/stf/iJf3DB/NBrV22+/raqqqlQvAyBF0bgRJm7H9Y+7okLBo/O/Anu6PlkIIPelHJi+853vSJIMw9CyZcsST+5yqaqqSrfeemuqlwGQovgRJhcjTP3irhip4I7tkhhhAvJVyoFp06ZNkqS5c+dq1apVKi9n/RYgEyWOMA2zsZLsE/+KlGBtrWKBgCSnfQUBGHJpm8O0du1awhKQodqXFGi29p2l3JLrD1dZWeckedNU644d9hYEYMilNML0xBNP6Morr5TH49ETTzzRa9urr746lUsBSEG02d+5SKVhyFlCYOoPw+GQa0SF9V651i1bVDqR92MC+SSlwPTII49o/vz58ng8euSRR3psZxgGgQmwUfz8JUdxsQwnt5P6yz1ypBWYWj7fotJ5LMIL5JOUAtPatWu73QaQWZjwnbr4eUytW7fKjMVkONI2qwFAhhvU/9r379+vcDg8mJcA0AeJE74JTAPhHjHC2o42Nytct9/GagAMtbQFpn/7t3/Ts88+K6n95Z3XX3+9zjvvPJ199tn66KOP0nUZAAMQaSIwpcpR4JGzrMzab9u21cZqAAy1tAWm5557ThMnTpQkvf7669q4caP++7//W5dffrnuv//+dF0GwAAkjDBxS27A3CMrre22rQQmIJ+k7WVShw8fVmVl+y+TN954Q/Pnz9eMGTNUVlamK664Il2XAdBPZjTS/uLdowhMA+euGKnAls2SpAAjTEBeSdsI0/Dhw7V161ZFo1H9+c9/1llnnSWp/V1yhmGk6zIA+inq93fuGIacxSX2FZPl4id+h2r3JaxtBSC3pW2EadGiRbr55ptVUVGhWCyms88+W5L08ccfa9KkSem6DIB+Snjprs/Hk10pcPp8chYVKdraKklq275NJTO+YHNVAIZC2gLTTTfdpMmTJ2v//v2aN2+ePB6PJMnhcOjb3/52ui4DoJ8iPCGXNoZhyFNVpdbPP5ckBXfuIDABeSJtgUmSLrrooi6fMX8JsFfCCBPzl1LmjQtMgaMv5AWQ+9IamNatW6f169fr8OHDisViCcfuueeedF4KQB+xBlN6ecaMsbYDO3fINE3maQJ5IG2B6Wc/+5kefvhhfeELX9DIkSOTfwGAIRFt6pz0zSrfqfPGBaao36/I4UNyj6iwsSIAQyFtgem///u/dd9992nBggXpOiWAFMXCYcXaWq19bsmlzllUpIKRlQodqJMkBXbsIDABeSCtj8ucfPLJ6TwdgBTF346T0ylHUbF9xeSQwrgnf5nHBOSHtAWmf/zHf9RTTz2VrtMBSIP4NZicJT7m2qRJ0fHHW9uBnTtsrATAUEnbLbkNGzbo7bff1htvvKETTjhBLlfiqR944IF0XQpAH0WbjljbzF9Kn6Lj40aYdu6QGY3KcDptrAjAYEtbYCouLtYFF1yQrtMBSAOWFBgcheMnSA6HFIvJDIUUqt0nz9hxdpcFYBClLTCxbACQeRJuybGkQNo4PB55qqoU3LNHUvsoE4EJyG1pf0fCJ598ohdeeEGtR18d0NzcrFAolO7LAOiDCCNMg8Y7kYnfQD5J2wjTgQMH9N3vflebNm1SLBbTK6+8oqKiIt1///1yOp368Y9/nK5LAeiDWCgoMxiw9hlhSi/vhEk68qc3JbUvLQAgt6VthGnFihWqqqrSX//6V3m9XuvzefPm6a233krXZQD0UfyClYbLJUdhoY3V5J74Eabg3j2KMZIO5LS0Baa//vWv+t73vqfi4sR1XsaNG6f9+/en6zIA+ujYV6KwpEB6FYwZI6OgoH0nFlNwz257CwIwqNIWmCKRSLef19XVqaioKF2XAdBHPCE3uAynU97xE6x95jEBuS1tgWnOnDl6/PHHEz5rbW3Vv//7v+ucc85J12UA9FHChG/mLw0K74SJ1jaBCchtaZv0fdttt+n666/XpZdeqlAopH/5l3/Rzp075fP5dO+996brMgD6KOGWHCNMg8IzMS4wseI3kNPSFphGjRql5557Ti+88II2bdqk1tZWLVy4UJdeeqkKmWwKDCnTNBMCk4sRpkERP/E7XFenaHOznCUlNlYEYLCkLTD95S9/0auvvqqamhpJ0tixYzVu3DjCEmADMxiUGffUFiNMg8M9okKOkhLFmpslSYFdO1U8nZeQA7koLXOYfvSjH+m6667T+++/r+LiYhUVFendd9/VN7/5TdZfAmwQ/w45o6BAhsdjYzW5yzAMeSewgCWQD1IeYXrxxRf1xz/+UY8++qjOPPPMhGPr1q3TjTfeqLPPPlvz5s1L9VIA+ijCkgJDxjtxolo//Zsk5jEBuSzlEaZnnnlG3/nOd7qEJan9ybkbbrhBq1evTvUyAPohyhNyQ8YbP/F7+zaZpmljNQAGS8qBaePGjb0uG3Duuedqw4YNAzp3JBLRihUrNHv2bM2aNUu33367gsHggNqmelyS3njjDV1xxRX6u7/7O82ZM0e//vWvB9QvYLDFByYX85cGVfwtuWhTkyIN9TZWA2CwpByYGhsbNWLEiB6PjxgxQkeOHOnxeG8eeughrV+/XmvWrNErr7yibdu26b777htQ21SPv/XWW/rxj3+sH/zgB3rvvff08ssvs74UMhaLVg4dV2mpXHG/A3mvHJCbUg5M0WhULlfPU6GcTmePq4Ans2rVKi1ZskSVlZUqLy/XjTfeqNWrVysajfa7barHH3jgAS1dulRnnnmmXC6XSkpKNHny5AH1CxhMxy4pwC25wccClkDuS3nSt2ma+uEPf6iCjncqHSM0wBdSNjU1qba2VlOnTrU+mz59ulpaWlRTU6Pq6uo+ty0rK0vp+IgRI/TJJ5/onHPO0UUXXaSmpibNmDFDP/zhDzVu3LgB9S8Zt9upigpf0nZ9aZPL8rn/PfU9GGqTGfdHyrAxI+Tsz1NyDodcbqdMt0M+n0cayJycdJwjyXl8viHukyQZhrxel3w+r3y+zpeMh06epub33pUkxWp2D8nPZT7/7Ev0P5/7b1ffUx5huuKKK1RWVqaioqJu/5WVlWnhwoX9Pm9LS4skqTTudoLP50s41te2qR5vamqSaZp65ZVX9Otf/1qvvfaaKioq9M///M9M8ETGCR46ZG07Cwv7F5YwICWTT7C2m7dukxmL2VgNgMGQ8gjTPffck446uiguLpYk+f1+VVRUWNvxx/raNl3Hv/71r2vs2LGSpP/9v/+3zjzzTNXW1mrMmDFp7bskhcNRNTa29ni8I2EfPOhP+7WzQT73v7e+e71utdQesPYdvlL5/d0/KNEjh0NF4ajC4Vj71w5whCnlc/Rwno6RpX71K131GIaMQEQOf0CBQNj6OFY6UjIMyTQVbWtTzSefyzMIvxek/P7Zl+h/Pve/L30vKyuS2+0clOun7eW76VZaWqrRo0dr06ZN1mcbN25UcXGxqqqq+tU21eM+n6/LNYFMFTp82Np2lg6zsZL84fB6VTCm83cE85iA3JOxgUmSrrzySj388MOqq6tTfX29Vq5cqUWLFsnp7Joek7VN9fjXvvY1/fa3v1Vtba2CwaAeeOABTZ8+fVBGl4BUhONuybmGMeF7qCSsx7STwATkmrS9S24wLFmyRI2NjVqwYIFisZjmzZunZcuWSZKWL18uSbrrrruStk3H8W9961s6cuSIrrjiCpmmqS9+8YtauXLlUHwbgH5hhMke3omT1PTWnyWxtACQiwyTWcsZiTlMvcvn/vfW9wKn9Ol137D2yy9f1P+FKx0OVZ46Q6GGRjVs2zXgOUwpn6OH8wx0DlNa6jEMlU4Yp6LJUxLmMElSYPcu7b7rjvYdp1MnrHxIDrd7YNfpRT7/7Ev0P5/7zxwmAGkTqqvr3DEMOUtK7Csmz3jGVMnoCEjRqIJ79thbEIC0IjABOSRYW2ttO30+GQ7+Ex8qhsslT/V4a595TEBu4bcpkEOCtfusbeYvDT3vxM73yvGkHJBbCExADokfYXIRmIYcgQnIXQQmIIck3JLjpbtDLj4whffvV7S1pZfWALIJgQnIEaZpJgamYYwwDTV3RYUccW8iCOzcaV8xANKKwATkiGizX9G49yxyS27oGYbBbTkgRxGYgBwR3t+5pIBRUCCDl+7agsAE5CYCE5AjQnXx85eGyTAMG6vJX94Jca9I2bFdrA0M5IaMfjUKgL4L7d9vbfd7dW/0jWGocER5rysJO6dOVsfiDtEjR+Rs9atg+PBu2x67WjiAzEVgAnJEaD8TvodK86ZNikZjPR53DRumyJEjkqTGt/6skmnTurQpmjxl0OoDkH4EJiBHhONGmFi0cvD5d+3t8Xabs+w4KzA1bdykWGHnK2oMw5Bv/NghqRFA+jCHCcgBZjSq0MED1j5PyA0+0zTbX+LbzT/38BFWu/ChgwnHmNMEZCcCE5ADwocOStGote8s9dlYDVwjOgNTpP6wzFjPt+8AZAcCE5ADEiZ8l5XJcHK33U6u8uHS0acUzXBY0aYmmysCkCoCE5AD4id89/REFoaOw+2Wc1iZtR8+fNDGagCkA4EJyAHhus5FK91xt4Ngn/j/HSKHDtlYCYB0IDABOYARpsyTOPGbwARkOwITkANCdZ1zmNwEpoyQMPG7oV5mNGJjNQBSRWACsly0rU3Ro2v+SIwwZQpX2XGS8+iK4KapSH29vQUBSAmBCchy4bjbcQ6PR04fSwpkAsPhkLu8M7xyWw7IbgQmIMsF9+2ztj1jxvDS3QwSf1sufJjABGQzAhOQ5UK1cYGpqsrGSnCs+InfPCkHZDcCE5Dl4gOTd8wYGyvBsdwjKqztqL9JsWDQxmoApILABGS50D5GmDKVo6REhsdj7XNbDsheBCYgi8VCofb3yB3lrRprYzU4lmEY3JYDcgSBCchi4br9kmlKkgyXSwUVFUm+AkONid9AbiAwAVks/gk5d+UoGR3r/iBjxM9jCh86KPNowAWQXQhMQBYL1dZY2x4mfGek+FtyZiCgWHOzjdUAGCgCE5DF4id8F4xhwncmcni9cvpKrf3wwQM2VgNgoAhMQBYL1ca9dHc0I0yZyh03t4zABGQnAhOQpcxIRKEDddY+gSlzuStGWtsEJiA7EZiALBU6UCdFo+07DocKKivtLQg9ig9MkYYGxUIhG6sBMBAEJiBLxc9fco8cKcPlsrEa9MY5bJgMt7t9xzQVqKnp/QsAZBwCE5ClgjV7rW0PC1ZmNMPhSFheILB3by+tAWQiAhOQpUJxgYkn5DKfK27id2DPHhsrATAQBCYgSyWMMI1lhCnTxc9jCuzdKzMWs7EaAP1FYAKyUDQYVPhA59NW3JLLfPG35GKBgIJxS0IAyHwEJiALte3Z2/kOObdb7pE8IZfpHAUFcpYdZ+23bv3cxmoA9BeBCchCrbt3W9sFo8fIcPCfcjaIX8CyZQuBCcgm/JYFslDLrs7AxO247BE/j6n18y02VgKgvwhMQBZqjQtMBUz4zhrxgSm4b5+ivIgXyBoEJiALtSaMMLGkQLZw+nwyPB5rP7Bju43VAOgPAhOQZcJ+v0L19dZ+QdU4G6tBfxiGkTDK1LaNeUxAtiAwAVkmfsK3o6hIrrIyG6tBfyUEpq1bbawEQH8QmIAs07qrc5VoT9VYGYZhYzXoL/fIuAUsd2yX2fECZQAZjcAEZJmWnTutbSZ8Zx/38BHS0WUgzGAwYcV2AJmLwARkmZbtO61tz7hq+wrBgBgulzyjRln7bVtYXgDIBgQmIIuY0ahad+2y9r0EpqxUOH68td32+WYbKwHQVwQmIIuE6uoUC4XadwxDBSxamZUKqzuDbtuWzTKPvuYGQOYiMAFZJLgn/pUoo+UoKLCxGgyUt7paOjpZP+r3K7yfF/ECmY7ABGSR+MDE/KXs5SwslHdc5/pZrcxjAjIegQnIIgSm3FE8Zaq13baFeUxApiMwAVnCNE0Fd3dO+CYwZbfiqYmBiXlMQGYjMAFZInrkiKJ+v7VPYMpuxVOmWNuRhnpFDh2ysRoAyRCYgCyRMOG7vFyu0lIbq0Gq3GVlcld2rsfUunmTjdUASCajA1MkEtGKFSs0e/ZszZo1S7fffruCweCA2qZ6vEMgENAFF1ygmTNnpr/DQC/iA1PxxAm21YH0KYqbx9S6+TMbKwGQTEYHpoceekjr16/XmjVr9Morr2jbtm267777BtQ21eMdHnjgAY0ZMyb9nQWSCOzaaW0TmHJD0bSTrO3WzzYyjwnIYBkdmFatWqUlS5aosrJS5eXluvHGG7V69WpFu3lZZbK2qR6XpE8//VRvvfWWbrjhhqH5BgBx4gNTyQnH21cI0qYwbuJ3tLFR4br9NlYDoDcuuwvoSVNTk2prazU17hfK9OnT1dLSopqaGlXHrZSbrG1ZWVlKx6urqxWJRPTjH/9Yy5cvVywWG+TeS263UxUVvqTt+tIml+VL/8NNTQmTgktOOEGeHvoe87pk+jzSQEcrHA656U/YXAAAIABJREFU3E6Zbod8Az1POs6R5Dw+nyej6ukzw5DX65LP55XPV6X9E8ardWf704+OPdtVccrkPp0mX372e0L/87f/dvU9Y0eYWlpaJEmlcRNbfT5fwrG+tk31uCQ98sgjmjZtmk477bRUuwb0W/PWbda2e9gwFYwYbmM1SKdhp5xibR/52yc2VgKgNxk7wlRcXCxJ8vv9qqiosLbjj/W1barHd+3apd/97nd65plnBqGn3QuHo2psbO3xeEfCPnjQ32ObXJZv/T/88UZru+SE42UYRrd993rdCgQi8vuDKY2iFIWjCodjAz9POs7Rw3k6Rpb8/u4fABnqevrNMGQEInL4AwoEwjImnGAdavjbJzpQd0SGo+e/ZfPtZ/9Y9D9/+9+XvpeVFcntdg7K9TN2hKm0tFSjR4/Wpk2dj9pu3LhRxcXFqqqq6lfbVI+///77OnTokObNm6fTTz9dS5cuVWtrq04//XS9++67g/hdANoxfyl3FU6eIh0NSLGWFgX37rG5IgDdydgRJkm68sor9fDDD+vUU0+V2+3WypUrtWjRIjmdXdNjsrapHL/44ot11llnWdf68MMPddttt+m5555TeXn50HwzkNeCO3da2wSm3OIsLJR3wkQFtrffdm3duEHe6vE2VwXgWBkdmJYsWaLGxkYtWLBAsVhM8+bN07JlyyRJy5cvlyTdddddSdumerywsFCFhYVW2/LychmGoVGjOhedAwZL5EijIg311n7x8QSmXFN00klWYGr59BOVXzTf5ooAHMswWfgjIzGHqXf51P/mv32kfT//mSTJWVamMx57RFL3ffd63WrdsllNO/ekNE+n8tQZCjU0qmHbrgHPYUr5HD2cZ6BzmAarnn4zDJVOGKeiyVMUCIQlSW2ff649997dftzp1AkP/LscXm+3X55PP/vdof/523/mMAHoVfztOO+EifYVgkHjnTRJjqKi9p1oVK2bWPUbyDQEJiDDBXbusLa94yfYVwgGjeF0quik6dZ+y6csLwBkGgITkMFM01Tb9s41mLwTJ9lYDQZT8cmd6zG1fPo3XpMCZBgCE5DBwnV1ijU3W/veSQSmXBUfmCKHDvGaFCDDZPRTckC+8Hrd3X7eurvzdpynqkrF5WW9fo3b7ZTTyd9B2chVdpwKxo5T6Og6TC2f/E0Fo0bbXBWADgQmIEO0btnc5bOm99+ztj0jR6p1y2bFvO3/2QYCkS7tC0ewLlg2Kz75lM7A9LePddwF82yuCEAHAhOQQfy79ibMXWndvt3aNr1Fatq5p/3Fuur6WL3hcBCYslzJF2aq4aUXJEmtmzcp2tIi5zGvggJgD8bugQximmb72j6mqVgwqEhDg3XMXVFhHevuH5OEs5/3+OPl7HgJeCymlr99ZG9BACwEJiBDRQ4fsraNggI5S4fZWA2GguFwqOTvZlr7zR9+YGM1AOIRmIAMFT540Np2j6iQYRg2VoOhUvx3X7S2Wz79RLFQyMZqAHQgMAEZKnzwgLXtrqiwsRIMpaJpJ8nwtL8WxQyF1Lpxg80VAZAITEBGMmOxxMA0YqSN1WAoOdxuFZ8yw9pv/uB9G6sB0IHABGSgSEODzHD7i1llGIww5ZmSL3belmv+8H3FwtyWA+xGYAIyUPwqz67hI2S4u1/YErmpZMbfySgokCTF2trU8re/2VwRAAITkIFCcYGpoLLSxkpgB4fXq5KZnaNM/r++Y2M1ACQCE5BxTNNU+EDc/KXKUTZWA7v4Tj/T2m75+CNFW1ttrAYAgQnIMNHGBpmho6t4G4bcFUz4zkfFJ02Xs8QnSTIjETV/8F6SrwAwmAhMQIYJ1dVZ267ycjmOzmVBfjFcLpWcdpq13/TOX2ysBgCBCcgw8RO+uR2X30rjbsu1bfosYW4bgKFFYAIyiGmaiRO+RxKY8pn3+BNUMKbK2j/ypzfsKwbIcwQmIINE6utlBuPmL1UyfymfGYahYed92do/su4tXpUC2ITABGSQUG2Nte0aMUKOAo+N1SATlJ5xVueaTM3NOvQ2SwwAdiAwARkktG+ftV0weoyNlSBTOIuK5Jt9hrW//8WXbKwGyF8EJiBDxEIhhQ90PiHnGV3VS2vkk7K423L+TZvVtGmzjdUA+YnABGSItl27pFhMkmS43XKNGGFzRcgU3gkT5T3hRGu/ZvUzNlYD5CcCE5AhWrdvt7bdo0bLcPCfJzqVX3yJtV2//l0F99X00hpAuvEbGcgQbXGBiflLOFbxjC+ooGqstd/w0gv/f3t3Hh9Vee8P/HNmTyYz2RNCgICRhMUACTvqT1kk4rXllnItFG29glYELV7FIqJYgYq1ra2gglvZFRcsQqnKIkrYEQQ0BJAtIYSQfbbMfn5/JDkkQDJJJsmZZD7v12teOc9yznyfM5Pw5SzPkTEaouDDhIkoADiLi+EsKpLKms5MmKguQRAQNe4eqWzav6/OrPBE1LqYMBEFANORw9Ky0mCEymCUMRoKVIbBQ6GtmZvL40HxZ5/KGxBREGHCRBQATIevJkzarl1ljIRanSAgJCYKarUSOp26Sa8QvQ7dfj1Z2pTl0AF483NlHAxR8FDJHQBRsPNUVsKanS2VNV26yRgNtRVLTg48Hm+T19NGR0KX0An2gqpH6BSs/xCdn5wNQRBaOkQiqoUJE5HMbD8eh+jxAAAErRbq2FiZI6K2Yr5wEaIoNmkdg0GLyEEDUbDp3wAAa3Y2LEcOw5AxsDVCJKJqPCVHJDPL0e+lZW1iF04nEEREUQSa8Qrpkgh1rTspiz5cC2/NMwiJqFXwLzORjESPB9ZjR6WypitPx5FvgiDAMGQoUJ1cu0tLUbJpo8xREXVsTJiIZFR5+hS8VmtVQamEpjMfh0KNowqPQOSIEVK5bOuXcFzMkzEioo6NCRORjMwH90vLoT16QKFWyxgNtTeRt99+9Zo3jweX338Xotstb1BEHRQTJiKZiB4PLN99J5XD+vaVMRpqdwQB+oR4JE2bJlU5ci+g4sstTZ6uoOZFRPXjXXJEMrHlnIDHYgYACCoV9KmpsF4u8rEWUV1KnRbGjAxpLq8rG/8FTXQUdE2cLT40JbU1wiPqMJgwEcnEfPCAtGzo1w9KnU7GaKg90/bqC8WpU/BaLIDXi4JPPkHUf/0cglLpc11BEGBI6uKzH1Gw4yk5IhmIbjcsh6+ejgsfNkzGaKi9E1QqGIffKpU95eWwfn+4UVMUNHUeKKJgxYSJSAbW7B/gtVXdHSeo1TCmZ8gcEbV3mk4JCEntLZVt2T/CVXRFxoiIOhYmTEQyMO3ZLS3r+/WHMiRExmioowhLz4DSYKgqiCJMe7J41xxRC2HCRNTGPBYLrN8fkcq1T6UQ+UNQq2EccbtU9phMsBw90sAaRNRYTJiI2pj54AHpf/1KgxH6W9Jkjog6EnVcHEL6XJ2iojL7R7iu8NQckb+YMBG1MdOeLGnZMGw4BBVvVqWWFdY/HUqjUSrz1ByR/5gwEbUhx6V82M+dlcrhI26TMRrqqASVCsYRtwGCAADwmE2wfH9Y5qiI2jcmTERtyJS1S1rWdu0GbdeuMkZDHZk6Ng6hvftI5coT2XBeKZQxIqL2jQkTURvxOp2o2H01YTLednsDvYn8p7/m1Jx5726IHo+MERG1X0yYiNqI5buD8Fqr517SaHh3HLU66dRcNY/JBNuJbBkjImq/mDARtZHynV9Ly4ahw6AMDZUxGgoW6tg4hKT0ksrWY0fhqU7ciajxmDARtQFHXh7sZ36SyhF3jJIxGgo2+gHpELTaqoLHDcuhAw2vQETXYcJE1AbKd26XlrXde0DXvbt8wVDQUWi1CMsYJJUduRfguJQvY0RE7Q8TJqJW5rFYYNq7RypH3DlSxmgoWOmSb4YqNlYqWw7s5wXgRE3AhImolVXs+gai0wkAUIYZYBg6TOaIKBgJggDDkGF15mayZf8oc1RE7QenGCbyk06nrrdNdLtR8fXV03HRY8Yg1KC/rp9arYRSyf+/UOtSR0UjJKUXKk+eAABYjx+FLjlZ5qiI2gcmTEQtwHbq5A3rzT/+CFdpaVVBoUBoj+437BsSE9WK0RFdpR8wAPYL5yDa7YDHA8vh7xDZt7fcYREFPCZMRC3EfOEiRFGUyqIoouybb6SytnsP2ErKgZLyOusJCgUTJmozCo0WYQMyYN5XdV2d49xZ2C9eRGhKqsyREQW2gD4H4Ha7sXDhQgwZMgSDBg3C3Llz4XA4mtXXn3an04l58+Zh9OjRSE9PR2ZmJlavXt26g6d2RxRFoNbLVXgZ7uJiqT20V+867TWv2kkWUVvQJd8MVeTVJL3oyy8her0yRkQU+AI6YVq2bBn279+PTZs24auvvsKZM2fw6quvNquvP+1utxsxMTF4//338d133+Hvf/873nrrLWzZsqV1dwC1a7Yff5CW1Z0SoI6OkTEaoqsEhQJhg4dIZUd+Psr37pUxIqLAF9AJ0yeffIJHH30U8fHxiIqKwsyZM7FhwwZ4bnArrK++/rSHhoZi1qxZSEpKgkKhQO/evTFq1CgcPsynf9ONucvK4My/KJVD+94iYzRE19PEd4K2W5JUvvzhB/DWcwSfiAL4GiaTyYSCggL06nV1Sv++ffvCarUiPz8f3bp1a3TfiIgIv9prvxcAuFwuHDp0CFOnTm2NoQOoumsqNtbgs19j+nRkgTJ+r04F0aCtOs0GoPDACalNEx2N6JQeEKpv576OQgGVWglRrYCh1jZ8MRi0LbKdloqnrWO5bvwyx9PWsRgMWr+3o7t9BHI/yAO8XrjKyuDYtR3dJv+qWfG0tUD53ZdLMI9frrEH7BEma/Wzjoy1nrRtMBjqtDW2r7/t11qwYAH0ej3Gjx/fnKFRB+c2W2A5XesxKOn960+WiGSkDjciYkA/qZy/4V9wFBU3sAZR8ArYI0x6fdVcNWazGbHVs9OazeY6bY3t6297bS+//DKOHDmClStXQqPRtNRwr+NyeVBebqu3vSbDLioyt1oMgSyQxq/TqWG3u2E2OwBRhPnQ90D1BbQKvR5ifJeqtvooFAh1eeByeaVtNKTmyMp122zidloqnlbbRj3bqXf8MsXT1tuoPf6WGJMqpS+UJ0/DY7XC63Ti5DsrkPDw75q1rbYQSL/7cgjm8Tdm7BERoVCrla3y/gF7hMloNCIhIQE5OTlSXXZ2NvR6PRITE5vU19/2GosWLcKePXuwcuVKREXxNnC6ntfhgP301XmWQnv3haAI2F8zIig0GkSPuvowaPP+vais9aBoIqoS0H/JJ06ciOXLl6OwsBClpaVYunQpJkyYAKXy+uzRV19/2xcuXIi9e/cyWaIGVZ46CdHtBgAIGg10N/eUOSIi3wz9+0OXdPUC8KL16zjNANE1AvaUHAA8+uijKC8vx7333guv14vMzEw8/fTTAIAXXngBAPDSSy/57Otve35+PlavXg2NRoPRo0dL6wwcOBDvvvtuq+8Hah9EjxuVOdlSOSS1FxTq+h+bQhQoBIUCne9/AGcXLQQA2M+ehfnAPhiHjZA5MqLAEdAJk0qlwrx58zBv3rzr2moSpcb09bc9MTERJ0/e+NEXRDXsZ87Aa7dXFRQKhKbycRPUfoT17o2wgYNg+e4QAKD4048Rlj4QCm0T7kYk6sAC+pQcUXsher2wZV+dqDLk5p5QhITIGBFR08VMvA+Cqur/0e6yMpR+wcl5iWowYSJqAdZTp+AxmaRySO++MkZD1Dya2DhE3JUplcu+/A9cpSUyRkQUOJgwEflJFEWU7d4tlbXdkqCqNacXUXsSdc+9UFZ/f0WnE1c+WMvnHRKBCROR32ynTsGRny+VQ/umyRgNkX+UISGImTBRKluPHIblu4MyRkQUGJgwEfnpyubN0rI6vhPUMXzILrVvxltvR0ivqzctXFm7Bh6LRcaIiOTHhInID45L+TAfufoQZj5klzoCQRAQ/5v/hVD9NAOP2YTCNSt5ao6CGhMmIj+UffmFtKyMiICmc2IDvYnaD01cHGL+e4JUthw6CNOub2WMiEheTJiImslVVgbTvj1SObRvGh+ySx1KxJixCEntJZWvfLi2zvV6RMGECRNRM5Vv+wrweAAAKqMRuh43yRwRUcsSFAokPPw7KMOqHnoqOp249ObrvJ6JghITJqJm8NhsqPjma6kcMWwYH7JLHZIqIhKdpj4slV2Fhbj05hJ4XS4ZoyJqe/wLT9QMFd/slB6DogwNhTE9XeaIiFqPPq0fomtdz1R56iQK338HYvURVqJgwISJqIm8LhfKtn0llaPH3MXnbVGHF/VfP4NxxK1S2XzwAAqWvwnR7ZYxKqK2w4SJqInM+/fCU1EOABBUKkSPHStzREStr2aqgdpTZ1gOf4f8f7wGj9ksY2REbYMJE1ETiF4vyr74j1Q2jrgN6ogIGSMiajuCSoXOM5+Avl9/qc524kdcWDAflWd+kjEyotbHhImoCazHjsJ5uaCqIAiIHHu3vAERtTGFWoPOjz0Ow+AhUp27tBR5ixehcM0q3kFHHZZK7gCI2pPSL7ZIy2HpGdB06iRjNETyEFQqdHpkOrTde6D4048BrxcQRVTs3AHzgX2IHjUKMWMzoY6KavZ72O28C48CCxMmokaqPH0a9p9OS+XIu++RMRoieQmCgKjMcQi5KRmXV74P1+XLAACvzYaizZtR9O9/I6R7d4T17Qt9z55QGQyN3nZoSmprhU3UbEyYiBqp9MurR5dCUlIRclOyjNEQtRBBQEhMFNRqZbNW16X1RfjiV1D8xX9wZeNGeCsrqxpEEZXnzqHy3DkUAVBFRkLTORGaxC5Qx8ZBUF7/foIgwJDUxY/BELUeJkxEjeAsuATr90ekcmTmOBmjIWp5lpwceDzeZq8flpKCqBfno2jHDpRk7YHXWvdaJndZGdxlZbD9+AMElQrqTgnQJiZCk5AIZfXRJz7alwIZEyaiRiit9ZBdTefO0Kf1kzEaotZhvnARoti8tEVQKBCXkYaoESOAuM5wXSmE49w5OPLz4LVa6/QV3W44L+bBeTEPAKCKikZIz57Q9uBRWwpcTJiIfHCXl8Fc6yG7kZnj+BgU6pBEUQSamTDVTrQEQYAmLh6auHiEiUPhMZngvJRf9Sq8LD2DsYa7tATm/SWwHD4Mz/Bh0HROBFScDJYCCxMmIh/Ktn4lzWasjIiAcehwmSMiaj8EQYAqPByq8HCE9u5TdXTpSiGc+VUJlMdUIfUVXU6UffstTIcOIfoXExF+x538zwkFDCZMRA3wmM0o37lDKkfelQlBxV8bouYSVCpoOydC2zkRQNW1TZU/nYb9zGmI1Q/09dhsuLJ2FSp270LCtN9x+g4KCEzdiRpQtvVLiA4HAEARFoaIO0bKHBFRx6KKjIRh8BBET5gI/YD0Os9ldJw/hwsLXoRp/14ZIySqwoSJqB4eqxXlO7ZJ5ci7MqHQ6WSMiKjjUmi00PcbgG6PPYaIESOketFhx+V3lqNo/QcQvc2/i4/IXzy3QFSPsm1fwWu3AwAUoaGIGDVG5oiIOjhBgKFHEqKHDUXx4CG4+M7b8NhsAKqO9nrKSxE9+0kotVrodOpGbZIzhlNLYcJEdAMemw3l27dK5cgxY6EMCZExIqLgYcnJgTrciC7TpqHgo4/grJ5F3HTwII7/YS66/WYKXKLviTY5Yzi1JCZMRDdQvmMbvNX/s1WEhCBi9F0yR0QUXGrmhDKOHAPTtzvhzL8IALCeO49zb7+HsDvHQKG+8VEmzhhOrYHXMBFdw2uvRNnWL6VyxKgxUOr1MkZEFHxq5oRSqFQIv3MUdLUeRWQvuIyK7Vshul1V80Zd82ru5JtEDWHCRHSN8q+/lmYmFrRaRN6VKXNERMFNUChgGH4rdMk9pTrXlUKYdn3LC8GpzTBhIqrFY7PVechuxMjRUIaFyRgREQE1SdMIGFJTpDpHXi7MB/bxiBK1CSZMRLWUfbEFXkvVQ0MFrQ6RY++WOSIiqiEIAmLv/H8ITeom1dlPn4L12PcyRkXBggkTUTV3eRnKtn0llaMy74bKaJQxIiK6lqBUIn7sGKhiYqU627GjsJ3MkTEqCgZMmIiqlXy+EaLTCQBQGoyIHMtrl4gCkUKtRsSo0VCGh0t1loP74cjLlTEq6uiYMBGh6lqIil3fSOXon/0cCh3nXSIKVAqtDhGjx0IRGlpVIYqo2PUNXMVF8gZGHRYTJgpaOp0aOp0aWq0KxR+urbolGYCmUwLixt4ltft6qdVKKJX8VSJqa0q9HhGj7oJQMx+Tx4PyHdvhMZvlDYw6JE5cSUHNduokzMePw3rypFQXPWok7GfPNHobITFRrREaETWCKjIS4XeMQvmOrYDXC9FhR/n2r2BM7i53aNTBMGGioOax21H0xdVJKjVdu8Gj0sJ0Pq9R6wsKBRMmIplpEhJgGH4rzLt3AQA8JhMK1q+Hvk9fAIK8wVGHwfMIFNRKtm6Ft7LqEShQKGAYOPiGMwfX9+L8L0SBIeSmZOj7p0tle14ecpcugejxyBgVdSRMmChomY8fh+nIEams7zcASoNBxoiIyB+haf2gu/nqbOCmw4dRuPJ9zgZOLYIJEwUlj82Gi++9K5VVUVEI7XuLjBERkb8EQYBh6HBoul6d2NK0ZzeurFvDo8HkNyZMFHREUcSV1SvgKi6uqhAEGIbfCkHBXwei9k5QKBB++x3QJSVJdRU7d+DK2tVMmsgv/BeCgo5p17cwHzwglfX9BkAdFS1jRETUkgSVCp0nTULozTdLdRU7d6Bwxfu8pomajQkTBRV77gVc+XCtVA5JSkJoWj8ZIyKi1qDQatHjmT9Ad9NNUp1p9y5ceuN1eB0OGSOj9ooJEwUNd3kZLi35e63HnxgQP2ECT8URdVDK0FAkznoaISmpUp312FHkvfInuEqKZYyM2iP+S0FBwetwIH/p63CXlVVVKBTo9tgMqHhXHFGHVpU0PQV9eoZU58i9gAsLXoT1h2MyRkbtDRMm6vC8LicuLX0djvPnpLq4Sb+GIS1NxqiIqK0oNBp0fnQGIkbfJdV5LRbk//1vKFy9Al67XcboqL1gwkQdmuh2o+CtN2A78aNUFz5yNCJGjZExKiJqa4JSibjJUxD/v9MgqK4+5KLim50499wcVOzO4nxN1CAmTNRheWw25P/jb7AeOyrVGYYMQ9zkKTJGRURyCr/1NnSbNx/arl2lOk9FOQr/+S4uvPh8VeLkdssYIQUqJkzUIblKS5D355dhO5Et1YUNHIROUx/mRd5EQU7bpSu6PTcfUT8bX+dok/NSPgr/+S7OPD0LhWtWwXYiG16XU8ZIKZDw4bvU4ViPH0PBe2/Da7FIdYahw9Hpf6dCUCpljIyI2oQgICQmCmp1Q7/vanT51X2IGzUSBR9+gIr9+6UWr8WCip07ULFzBwS1GiE9ekDduQs0nRKgioyA0mCEQqOFoFFDodZA0KgBhQKCoKj6qaj1U6mEIPABwB0BEybqMLz2ShRv+BTlO7bVqY+8+x7ETJjII0tEQcaSkwOPx/d1SbGZmQjPyED5vn0wHztWZ3JL0eWC7dQp4NSpZsUgqFRQ6vVQ6vUQQkKhMoZDFRMDdUwM1LGxUMfEQRMXV+dIFwUmfkLU7oleL8yHDqD444/gLiuV6gWNBnFTfoPwW2+TMToikpP5wsVGPxJFlzYAmtQ+cORegOPCebgKL/t9PZPodsNdUQF3RUX9nRQKqGNjoemUUPVKSJCWlWFhfr0/tRwmTNTu6HRqAIDX7Yb9++9w5fONsOfm1umjTUxE0szHoat1Yee11GollEoedSLqyERRBJrwDDmFWo2Q5JsRknwzRFGEISYCltOnYT59Fh6LGR6bDaLDAdHjhuj2AN4WeNSK1wtXYSFchYWwHv2+TpPSYJCSqNAuXaBMTkJIYiK0oUa/j5rb7S6/1g82TJioXRFFEZUXzuPSV1+g/PD3cJvNdTsolYi67TZE3norvJU22E6drHdbITFRrRwtEbVnglIJ/U09oI6MBKLjb5h4iaIIeDxXE7Pqlyh6Aa8I0e1GSFQ41NHRsJeZ4C4vg6u4CK6i4qqfJcVAA9MZeMxmVJrNqDx9ChUACmrFpo6Ohjo6Gprqn+rISKijoqpO//m4biq01uzn1DhMmCigeR0OOC/lw5F/EZWnT8N2Ihvu0pIb9tUmdYd+QAZU4eEwXyy4YZ8agkLBhImI/CYIAqBSod70RBAQ0q0rQlNSobnBER3R7Yar6AqclwvgLCio+lm97K2srPd9RY8HzitX4LxyBdZr31KlgtJghNJohNJgkJZV4RFQhoTAkNSl2eMNZkyYqM3UnEqrzet2w11eDldZGVwlJXCVlsBZXAJXSQns+RfhLCxs+HC6QgFtUneE9ukLdVR0VV0jDr839poGIiK/+LxjT42QsCSgR1KdWlEU4TaZ4Lh0qepVcAnOywWovHABrrLyBt9SdLvhLiutc02nFI5Wi4r4eIQm3wxlXDw0CZ2hSegMVVQU7+bzIaATJrfbjcWLF+Pzzz+H1+vF2LFjMX/+fGi12ib3be12qku60LG8DO7ycngqygGLGZW5F+Axm+E2m+G2WOC12Zq1/ZCuXRDarSuEhG5QhIS0cPRERC2rsXfsXUuhVCCka5eqV0wURIsJ1vMXUJ5fBI+pAp6KCrhNJnjMJnjMZohOR4PbEx0O2HNzr7vuU9Dqqi42T0iANqFz9XJnqGPjOB1LtYBOmJYtW4b9+/dj06ZNUKvVmD59Ol599VXMmzevyX1bu70jE0URotsFr90Or8UCj9UKj8UCj9UCb/Vy3eSoAh6L2feGG0uphCoiEqrIKGg6d0bnu0ZCpRRQmX8JZhOfAUVE7UNT7ti7Vu3LCBRqNdRRUVBHXX9ZgdfhgMdslhIoj9kEt9kET0UFRGf9k3CKDjsc58/Bcf4c6vz1Viqhia86EqWOjoEyPByqiIiq03sGAxQ7yedlAAARpElEQVS6ECh0Oih0ug6fWAV0wvTJJ59g9uzZiI+PBwDMnDkTv//97/Hss89Cec0H46tva7cHsvJvd8J69PuquUW83qrnJXm9VRcmer2A6IXoFavrvBBdbnidTohOJ7yuqp9NucukOQSNBkq9Hgp9WPVPPZQGI1SRkVCGGaS7QQSFAurwcIgWEyAIVa/mvF+t9QRBQHNH1xLbafI2avpfM/Z2PaambKee8csWT1tvo3r9QBpTS22nUdtoxOcfqGNqMQ387atJXtSxsXXqRVGEaLfDY6qASinA63ajMi8fzsuX4C4rq/+9PB44L12C89Il32FpNFCEhEChrU6eFAoISmWdZemnoICgEKDpnIjo8f8NhVrTpF0gB0EM0Is5TCYTBg8ejC1btiA5ORkAUFpaiuHDh2Pr1q3o1q1bo/tGRES0anvtWAKNx+FAZd5F2d5fUCohqJTVvzQqACIEhRKCsvqXRqmEoFA06Y+KoFTWmVjOn9gCZTuBFEtLbSeQYgm07QRSLIG2nUCKpaW2E0ix1FDWupRB9HrhdTrhdbrgdVX/dDqr5qBqgxRBGxsDdXh4q7+PvwL2CJPVWnXdv9FolOoMBkOdtsb2VavVrdoeyJRaLcJuTpY7DCIiClCCQgGlTgelTid3KAEtYGft0+v1AABzrXl2apZr2hrbt7XbiYiIqGML2ITJaDQiISEBOTk5Ul12djb0ej0SExOb1Le124mIiKhjC9iECQAmTpyI5cuXo7CwEKWlpVi6dCkmTJhww4usffVt7XYiIiLquAL2GiYAePTRR1FeXo57770XXq8XmZmZePrppwEAL7zwAgDgpZde8tm3LdqJiIio4wrYu+SIiIiIAkVAn5IjIiIiCgRMmIiIiIh8YMJERERE5AMTJiIiIiIfmDARERER+cCEiYiIiMgHJkxEREREPjBhIiIiIvKBCRMRERGRD0yYiIiIiHxgwkRERETkAxMmIiIiIh+YMBERERH5wISJiIiIyAcmTEREREQ+MGEKQC+88ALGjRuH3r17Y8mSJde1p6amon///khPT0d6ejpGjRpVp/3s2bOYMmUK+vfvj9GjR+Pzzz9vUrvcfI3f3/EF+vhr6+ifdVO53W4sXLgQQ4YMwaBBgzB37lw4HA65w2oRc+bMwS233CJ91unp6fj222+ldl9jb2/7ZsuWLZg8efINv9f+jrU97IuGxt/RvwtOpxPz5s3D6NGjkZ6ejszMTKxevVpqD9jPX6SAs2bNGjErK0t88MEHxddff/269pSUFPHYsWM3XNflcoljx44V//rXv4p2u13MysoS+/fvL/X31R4IGhq/v+NrD+OvraN/1k21ZMkS8d577xUvX74slpSUiPfdd5+4YMECucNqEX/4wx/EP/7xj/W2+xp7e9s3WVlZ4ubNm8UVK1aII0eOrNPm71jbw75oaPwd/btgtVrF1157TTx//rzo8XjE7Oxscfjw4eK///1vURQD9/NnwhTApk+f3uSEac+ePWJGRobocDikuieffFJ88cUXG9UeSG40fn/H157GL4rB81k31h133CFu3rxZKn/77bdienq66Ha7ZYyqZfj6R9LX2Nvrvtm6det1CYO/Y21P++JG4w/G78Jzzz0nJTWB+vnzlFw7NX36dAwbNgz3338/9u/fL9WfPHkSycnJ0Gg0Ul2fPn1w8uTJRrUHOn/H1x7HH6yf9bVMJhMKCgrQq1cvqa5v376wWq3Iz8+XMbKWs2nTJgwZMgTjxo3DW2+9BbfbDcD32DvSvvF3rB1lXwTTd8HlcuHQoUNITU0N6M9f5dfa1CRPPvkktmzZUm/7qlWrMHToUJ/bWblyJTIyMuDxeLBhwwY8/PDD+PTTT9GzZ09YrVYYDIY6/Y1GI6xWKwD4bG9NLTF+f8cn5/hra+y+aK+fdWuoidtoNEp1NeNrr2Oq7YEHHsDs2bMRGRmJH3/8EU899RQcDgdmzZrlc+xqtbrB9vbE37F2hH0RbN+FBQsWQK/XY/z48SgpKQEQmJ8/E6Y2tGDBAjz//PP1tl/7j1t9hg0bJi1PmTIF27dvx7Zt29CzZ0/o9XpYLJY6/U0mE/R6PQD4bG9NLTF+f8cn5/hra+y+aK+fdWuoidtsNiM2NlZart3WnvXt21daTktLw+OPP44lS5Zg1qxZPsfekfaNv2PtCPsimL4LL7/8Mo4cOYKVK1dCo9EE9OfPU3JtKCwsDFFRUfW+ajLjphIEAaIoAqi6q+qnn36C0+mU2k+cOIGUlJRGtbemlhi/v+OTc/y1NXdftJfPujUYjUYkJCQgJydHqsvOzoZer0diYqKMkbUOhUIhfda+xt6R9o2/Y+1I+6JGR/0uLFq0CHv27MHKlSsRFRUFILA/fyZMAcjpdMLhcMDr9cLtdsPhcEjnr0+dOoXjx4/D5XLB6XTi448/xsGDB6XbUgcPHoyYmBi88cYbcDqd2Lt3L3bs2IFf/vKXjWoPBA2N39/xtYfx1wiGz7qpJk6ciOXLl6OwsBClpaVYunQpJkyYAKVSKXdoftuyZQvMZjNEUUROTg6WLl2Ku+++W2r3Nfb2tm88Hg8cDgdcLhdEUYTD4ZCSe3/H2h72RUPjD4bvwsKFC7F37946yVKNgP38/bpknFrF/fffL6akpNR51dwttnfvXnHcuHFi//79xcGDB4uTJk0Sd+/eXWf9n376SZw8ebKYlpYmjhw5Uty4cWOT2uXW0PhF0f/xBfr4awTDZ91ULpdLXLBggTho0CAxIyNDfPbZZ8XKykq5w2oRU6ZMEQcNGiQOGDBAvOuuu8QlS5aITqdTavc19va2bz799NPrfs9r7hbzd6ztYV80NP6O/l24ePGimJKSIt5yyy3igAEDpNfUqVNFUQzcz18QxerjfERERER0QzwlR0REROQDEyYiIiIiH5gwEREREfnAhImIiIjIByZMRERERD4wYSIiIiLygQkTERERkQ9MmIiIiIh8YMJERERE5AMTJiIiIiIfmDARUdB44oknMGfOHL+3k5qaiq+//hoAcPHiRaSmpuLUqVN+b5eIApdK7gCIqH2aM2cOPvvsMwCASqVCfHw87r77bvz+97+HVqtt0fex2Wx4/fXXW2yb9dmwYQOeffZZqRwaGoqePXviiSeewG233SbVZ2VlITw8vFVjKSwsxBtvvIFdu3ahqKgIcXFxSEtLw7Rp05CWltaq711bW+5/okDGhImImm3kyJFYsGABPB4PfvrpJ8ydOxeCIGD27Nlyh9ZsERER2Lx5MwDAYrFg3bp1eOyxx7B9+3bExsYCgPSzteTm5mLSpEno2rUr5s+fj5tuuglWqxXbt2/HK6+8gjVr1rTq+xPR9XhKjoiaTaPRIDY2Fp06dcJtt92Ge+65B3v27JHavV4vli1bhlGjRqF///74xS9+gZ07d0rt+/fvR2pqKvbu3Yvx48djwIABePDBB1FYWAgAWLJkCT777DN8+eWXSE1NRWpqKvbv3w8AKCgowBNPPIGBAwdi6NCheOKJJ6T1AMDtdmPhwoUYNGgQhg4d2qQjJLGxsYiNjUWPHj0wa9YsOBwOnDlzRmqvfUruWi6XC//3f/+Hn//85yguLgYAfPTRR8jMzERaWhruuecefPrppw2+/x//+EfExcVh3bp1uPPOO9GtWzf07t0bM2fOxJtvvin127dvHyZMmIBbbrkFt99+O5YuXQqv11tvnFartc4+9Gf/EwUbJkxE1CLy8vKwa9cuqFRXD1wvX74cmzZtwoIFC7B582ZMmjQJM2fORHZ2dp11lyxZgvnz5+PDDz9EcXExXnnlFQDAQw89hHHjxmHkyJHIyspCVlYW0tPT4XK5MHXqVEREROCDDz7AmjVrIIoipk+fLiUM7733HjZt2oTFixdj7dq1yM3NRVZWVpPG5Ha7sWHDBoSGhiIlJcVnf7vdjhkzZiA/Px+rV69GTEwMPv/8cyxduhSzZ8/Gli1bMHPmTCxatAjbtm274TbKysqwe/duTJ06FUql8rp2o9EIALh8+TIeeeQRZGRkYOPGjZg7dy5WrFiBVatWNWmMQNP3P1Ew4ik5Imq2bdu2IT09HR6PBw6HA4Ig4G9/+xsAwOl0Yvny5Vi1ahX69esHAPjVr36Fffv24aOPPsKLL74obefJJ59ERkYGAOCBBx6Qjgbp9XrodDp4vd46p8E2btwIhUKBl156SapbvHgxBg8ejB9++AH9+vXD6tWrMX36dIwZMwYAsGjRItxxxx0+x1ReXi4lBXa7HVqtFq+++iqioqIaXM9isWDatGlQqVT45z//idDQUABVycizzz4rxdG1a1dkZ2dj/fr1Ul1tubm5EEURycnJDb7funXr0LVrVzz33HMQBAHJycm4ePEi3nvvPTz44IM+x1lbU/c/UTBiwkREzTZixAg8//zzqKysxIoVKyAIAu655x4AwIULF1BZWYnf/va3ddZxuVwYOnRonbraR29iY2NRUlLS4Pvm5OTg7Nmz1x3t8Hg8yM3NRY8ePVBUVCQlagCg1WrRu3dvn2MKDw/Hxx9/DACorKzE3r178cwzz2DFihXo379/vevNmjULSUlJePvtt6HRaAAANpsNubm5mDNnDubOnSv1dblcSExM9BlLQ86cOYP09HQIgiDVZWRk4C9/+QssFgvCwsIava2m7n+iYMSEiYiaLTQ0FElJSQCAP/3pTxg/fjw+/vhj/M///A9sNhsA4J133rnu6IROp6tTrn0aTxAEiKLY4PvabDb069dPOnVUW3R0tM/1GyIIgjQmAOjVqxeysrKwatUq/PWvf613vTvvvBObNm3C8ePHMXDgQClOAHj55ZfRt2/fOv1rj7m2bt26QRAEnDlzBn369Gn2OGrGUntfuN3uG/Zr6v4nCka8homIWoRCocCjjz6Kf/zjH7Db7UhOToZarcbly5eRlJRU5xUfH9/o7arVang8njp1ffr0wfnz5xEdHX3dtsPCwmAwGBAbG4tjx45J6zgcDpw4caJZY1MqlXA6nQ32uf/++/H444/jkUcewdGjRwEAMTExiI2NRV5e3nVx1neEKTIyEiNGjMB777133bgBwGQyAQCSk5Nx5MiROsnN4cOHER8fLx1dioqKki48B6qOzDXVjfY/UTBiwkRELSYzMxMqlQpr165FWFgYHnzwQSxatAj/+te/kJubix9++AErVqzAf/7zn0ZvMzExETk5OTh37hxKS0vhcrnws5/9DAaDATNnzsShQ4eQl5eHvXv3Yv78+VJCMWXKFCxbtgzbt2/HmTNn8Pzzz/tMemoUFRWhqKgIeXl5WL9+PbKysjBy5Eif6z300EP43e9+h2nTpuGHH34AAMyYMQPLli3DmjVrcO7cOeTk5GD9+vVYt25dvdt54YUXUFhYiClTpmDnzp3Iy8tDTk4O3nrrLTz22GMAgF//+tfIy8vDokWLcPbsWXzxxRdYvnw5HnroIWk7Q4YMwZo1a5CTk4PDhw/jtddea9T4a7vR/icKRjwlR0QtRqVS4f7778e7776LyZMn46mnnkJ0dDTeeust5Ofnw2g0Ii0tDTNmzGj0Nu+77z4cOHAAEyZMgM1mw6pVqzB06FCsWbMGf/nLXzBjxgzYbDYkJCTg1ltvlSbNfPjhh1FcXIxnnnkGKpUKkyZNqjP5ZH3Ky8ulfjqdTrqwesKECY2K95FHHoHL5cJDDz2ElStXYvLkyQgJCcH777+PxYsXQ6/Xo1evXpg2bVq92+jevTs2bNiAN998E/Pnz0dJSQliY2PRv39/aWLNTp064e2338af//xnfPjhh4iMjMRvf/tb/OY3v5G2M2fOHMyZM0ea02nOnDl1EqrGqG//EwUbQeTJaiIiIqIG8ZQcERERkQ9MmIiIiIh8YMJERERE5AMTJiIiIiIfmDARERER+cCEiYiIiMgHJkxEREREPjBhIiIiIvKBCRMRERGRD0yYiIiIiHxgwkRERETkAxMmIiIiIh+YMBERERH5wISJiIiIyAcmTEREREQ+MGEiIiIi8oEJExEREZEP/x9X1i1nShrAjAAAAABJRU5ErkJggg==" id="240" name="Google Shape;240;p22"/>
          <p:cNvSpPr/>
          <p:nvPr/>
        </p:nvSpPr>
        <p:spPr>
          <a:xfrm>
            <a:off x="155575" y="-2944370"/>
            <a:ext cx="304800" cy="3048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ttps://lh3.googleusercontent.com/bCH21TtyYaCigvGiglYFAPPtxbNiNd9jtqX-KK9YkzvzJZo7nwfvZ7_UHa-BwFpqmuV32HlMcvrl0w65YEGm-NqTvh0DNRXjXz-TuDbH7aoRP4kQhjGFciun0tl3HSu2qNCCZREuMZ4A-DqYBD8VJQ" id="241" name="Google Shape;241;p22"/>
          <p:cNvPicPr preferRelativeResize="0"/>
          <p:nvPr/>
        </p:nvPicPr>
        <p:blipFill rotWithShape="1">
          <a:blip r:embed="rId4">
            <a:alphaModFix/>
          </a:blip>
          <a:srcRect b="0" l="0" r="0" t="0"/>
          <a:stretch/>
        </p:blipFill>
        <p:spPr>
          <a:xfrm>
            <a:off x="4765124" y="2055628"/>
            <a:ext cx="3934546" cy="3031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3"/>
          <p:cNvSpPr txBox="1"/>
          <p:nvPr>
            <p:ph type="title"/>
          </p:nvPr>
        </p:nvSpPr>
        <p:spPr>
          <a:xfrm>
            <a:off x="56790" y="259676"/>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Hyperparameter Tuning using Lasso Regression</a:t>
            </a:r>
            <a:endParaRPr/>
          </a:p>
        </p:txBody>
      </p:sp>
      <p:sp>
        <p:nvSpPr>
          <p:cNvPr id="247" name="Google Shape;247;p23"/>
          <p:cNvSpPr txBox="1"/>
          <p:nvPr>
            <p:ph idx="1" type="body"/>
          </p:nvPr>
        </p:nvSpPr>
        <p:spPr>
          <a:xfrm>
            <a:off x="311699" y="1024869"/>
            <a:ext cx="8182219" cy="1432581"/>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 </a:t>
            </a:r>
            <a:r>
              <a:rPr b="0" i="0" lang="en-US" sz="1200">
                <a:solidFill>
                  <a:srgbClr val="212121"/>
                </a:solidFill>
                <a:latin typeface="Times New Roman"/>
                <a:ea typeface="Times New Roman"/>
                <a:cs typeface="Times New Roman"/>
                <a:sym typeface="Times New Roman"/>
              </a:rPr>
              <a:t>Accuracy using Hyperparameter as well is low.</a:t>
            </a:r>
            <a:endParaRPr/>
          </a:p>
          <a:p>
            <a:pPr indent="0" lvl="0" marL="0" rtl="0" algn="l">
              <a:lnSpc>
                <a:spcPct val="115000"/>
              </a:lnSpc>
              <a:spcBef>
                <a:spcPts val="0"/>
              </a:spcBef>
              <a:spcAft>
                <a:spcPts val="0"/>
              </a:spcAft>
              <a:buClr>
                <a:schemeClr val="dk2"/>
              </a:buClr>
              <a:buSzPts val="1200"/>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 R-Score </a:t>
            </a:r>
            <a:r>
              <a:rPr b="1" i="0" lang="en-US" sz="1200">
                <a:solidFill>
                  <a:srgbClr val="212121"/>
                </a:solidFill>
                <a:latin typeface="Times New Roman"/>
                <a:ea typeface="Times New Roman"/>
                <a:cs typeface="Times New Roman"/>
                <a:sym typeface="Times New Roman"/>
              </a:rPr>
              <a:t>0.55 </a:t>
            </a:r>
            <a:r>
              <a:rPr b="0" i="0" lang="en-US" sz="1200">
                <a:solidFill>
                  <a:srgbClr val="212121"/>
                </a:solidFill>
                <a:latin typeface="Times New Roman"/>
                <a:ea typeface="Times New Roman"/>
                <a:cs typeface="Times New Roman"/>
                <a:sym typeface="Times New Roman"/>
              </a:rPr>
              <a:t>and Adjusted R-score  </a:t>
            </a:r>
            <a:r>
              <a:rPr b="1" i="0" lang="en-US" sz="1200">
                <a:solidFill>
                  <a:srgbClr val="212121"/>
                </a:solidFill>
                <a:latin typeface="Times New Roman"/>
                <a:ea typeface="Times New Roman"/>
                <a:cs typeface="Times New Roman"/>
                <a:sym typeface="Times New Roman"/>
              </a:rPr>
              <a:t>0.54  </a:t>
            </a:r>
            <a:r>
              <a:rPr b="0" i="0" lang="en-US" sz="1200">
                <a:solidFill>
                  <a:srgbClr val="212121"/>
                </a:solidFill>
                <a:latin typeface="Times New Roman"/>
                <a:ea typeface="Times New Roman"/>
                <a:cs typeface="Times New Roman"/>
                <a:sym typeface="Times New Roman"/>
              </a:rPr>
              <a:t>MSE : </a:t>
            </a:r>
            <a:r>
              <a:rPr b="1" i="0" lang="en-US" sz="1200">
                <a:solidFill>
                  <a:srgbClr val="212121"/>
                </a:solidFill>
                <a:latin typeface="Times New Roman"/>
                <a:ea typeface="Times New Roman"/>
                <a:cs typeface="Times New Roman"/>
                <a:sym typeface="Times New Roman"/>
              </a:rPr>
              <a:t>155675.8669</a:t>
            </a:r>
            <a:r>
              <a:rPr b="0" i="0" lang="en-US" sz="1200">
                <a:solidFill>
                  <a:srgbClr val="212121"/>
                </a:solidFill>
                <a:latin typeface="Times New Roman"/>
                <a:ea typeface="Times New Roman"/>
                <a:cs typeface="Times New Roman"/>
                <a:sym typeface="Times New Roman"/>
              </a:rPr>
              <a:t>  MAE : </a:t>
            </a:r>
            <a:r>
              <a:rPr b="1" i="0" lang="en-US" sz="1200">
                <a:solidFill>
                  <a:srgbClr val="212121"/>
                </a:solidFill>
                <a:latin typeface="Times New Roman"/>
                <a:ea typeface="Times New Roman"/>
                <a:cs typeface="Times New Roman"/>
                <a:sym typeface="Times New Roman"/>
              </a:rPr>
              <a:t>301.0676  </a:t>
            </a:r>
            <a:r>
              <a:rPr b="0" i="0" lang="en-US" sz="1200">
                <a:solidFill>
                  <a:srgbClr val="212121"/>
                </a:solidFill>
                <a:latin typeface="Times New Roman"/>
                <a:ea typeface="Times New Roman"/>
                <a:cs typeface="Times New Roman"/>
                <a:sym typeface="Times New Roman"/>
              </a:rPr>
              <a:t>RMSE : </a:t>
            </a:r>
            <a:r>
              <a:rPr b="1" i="0" lang="en-US" sz="1200">
                <a:solidFill>
                  <a:srgbClr val="212121"/>
                </a:solidFill>
                <a:latin typeface="Times New Roman"/>
                <a:ea typeface="Times New Roman"/>
                <a:cs typeface="Times New Roman"/>
                <a:sym typeface="Times New Roman"/>
              </a:rPr>
              <a:t>394.5578</a:t>
            </a:r>
            <a:endParaRPr/>
          </a:p>
          <a:p>
            <a:pPr indent="-95250" lvl="0" marL="171450" rtl="0" algn="l">
              <a:lnSpc>
                <a:spcPct val="115000"/>
              </a:lnSpc>
              <a:spcBef>
                <a:spcPts val="0"/>
              </a:spcBef>
              <a:spcAft>
                <a:spcPts val="0"/>
              </a:spcAft>
              <a:buClr>
                <a:schemeClr val="dk2"/>
              </a:buClr>
              <a:buSzPts val="1200"/>
              <a:buFont typeface="Arial"/>
              <a:buNone/>
            </a:pPr>
            <a:r>
              <a:t/>
            </a:r>
            <a:endParaRPr b="1"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Residual plot remains the same using Hyperparameters as well.</a:t>
            </a:r>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Possible </a:t>
            </a:r>
            <a:r>
              <a:rPr b="1" i="0" lang="en-US" sz="1200">
                <a:solidFill>
                  <a:srgbClr val="212121"/>
                </a:solidFill>
                <a:latin typeface="Times New Roman"/>
                <a:ea typeface="Times New Roman"/>
                <a:cs typeface="Times New Roman"/>
                <a:sym typeface="Times New Roman"/>
              </a:rPr>
              <a:t>reasons </a:t>
            </a:r>
            <a:r>
              <a:rPr b="0" i="0" lang="en-US" sz="1200">
                <a:solidFill>
                  <a:srgbClr val="212121"/>
                </a:solidFill>
                <a:latin typeface="Times New Roman"/>
                <a:ea typeface="Times New Roman"/>
                <a:cs typeface="Times New Roman"/>
                <a:sym typeface="Times New Roman"/>
              </a:rPr>
              <a:t>of such </a:t>
            </a:r>
            <a:r>
              <a:rPr b="1" i="0" lang="en-US" sz="1200">
                <a:solidFill>
                  <a:srgbClr val="212121"/>
                </a:solidFill>
                <a:latin typeface="Times New Roman"/>
                <a:ea typeface="Times New Roman"/>
                <a:cs typeface="Times New Roman"/>
                <a:sym typeface="Times New Roman"/>
              </a:rPr>
              <a:t>low accuracy </a:t>
            </a:r>
            <a:r>
              <a:rPr b="0" i="0" lang="en-US" sz="1200">
                <a:solidFill>
                  <a:srgbClr val="212121"/>
                </a:solidFill>
                <a:latin typeface="Times New Roman"/>
                <a:ea typeface="Times New Roman"/>
                <a:cs typeface="Times New Roman"/>
                <a:sym typeface="Times New Roman"/>
              </a:rPr>
              <a:t>using the Linear model is</a:t>
            </a:r>
            <a:r>
              <a:rPr lang="en-US" sz="1200">
                <a:solidFill>
                  <a:srgbClr val="212121"/>
                </a:solidFill>
                <a:latin typeface="Times New Roman"/>
                <a:ea typeface="Times New Roman"/>
                <a:cs typeface="Times New Roman"/>
                <a:sym typeface="Times New Roman"/>
              </a:rPr>
              <a:t> </a:t>
            </a:r>
            <a:r>
              <a:rPr b="1" lang="en-US" sz="1200">
                <a:solidFill>
                  <a:srgbClr val="212121"/>
                </a:solidFill>
                <a:latin typeface="Times New Roman"/>
                <a:ea typeface="Times New Roman"/>
                <a:cs typeface="Times New Roman"/>
                <a:sym typeface="Times New Roman"/>
              </a:rPr>
              <a:t>low linear relationship</a:t>
            </a:r>
            <a:r>
              <a:rPr lang="en-US" sz="1200">
                <a:solidFill>
                  <a:srgbClr val="212121"/>
                </a:solidFill>
                <a:latin typeface="Times New Roman"/>
                <a:ea typeface="Times New Roman"/>
                <a:cs typeface="Times New Roman"/>
                <a:sym typeface="Times New Roman"/>
              </a:rPr>
              <a:t>, </a:t>
            </a:r>
            <a:r>
              <a:rPr b="1" lang="en-US" sz="1200">
                <a:solidFill>
                  <a:srgbClr val="212121"/>
                </a:solidFill>
                <a:latin typeface="Times New Roman"/>
                <a:ea typeface="Times New Roman"/>
                <a:cs typeface="Times New Roman"/>
                <a:sym typeface="Times New Roman"/>
              </a:rPr>
              <a:t>low correlation </a:t>
            </a:r>
            <a:r>
              <a:rPr lang="en-US" sz="1200">
                <a:solidFill>
                  <a:srgbClr val="212121"/>
                </a:solidFill>
                <a:latin typeface="Times New Roman"/>
                <a:ea typeface="Times New Roman"/>
                <a:cs typeface="Times New Roman"/>
                <a:sym typeface="Times New Roman"/>
              </a:rPr>
              <a:t>between dependent and independent variables.</a:t>
            </a:r>
            <a:endParaRPr b="0" i="0" sz="1200">
              <a:solidFill>
                <a:srgbClr val="212121"/>
              </a:solidFill>
              <a:latin typeface="Times New Roman"/>
              <a:ea typeface="Times New Roman"/>
              <a:cs typeface="Times New Roman"/>
              <a:sym typeface="Times New Roman"/>
            </a:endParaRPr>
          </a:p>
          <a:p>
            <a:pPr indent="-95250" lvl="0" marL="171450" rtl="0" algn="l">
              <a:lnSpc>
                <a:spcPct val="115000"/>
              </a:lnSpc>
              <a:spcBef>
                <a:spcPts val="0"/>
              </a:spcBef>
              <a:spcAft>
                <a:spcPts val="0"/>
              </a:spcAft>
              <a:buClr>
                <a:schemeClr val="dk2"/>
              </a:buClr>
              <a:buSzPts val="1200"/>
              <a:buFont typeface="Arial"/>
              <a:buNone/>
            </a:pPr>
            <a:r>
              <a:t/>
            </a:r>
            <a:endParaRPr b="1" i="0" sz="1200">
              <a:solidFill>
                <a:srgbClr val="212121"/>
              </a:solidFill>
              <a:latin typeface="Times New Roman"/>
              <a:ea typeface="Times New Roman"/>
              <a:cs typeface="Times New Roman"/>
              <a:sym typeface="Times New Roman"/>
            </a:endParaRPr>
          </a:p>
        </p:txBody>
      </p:sp>
      <p:pic>
        <p:nvPicPr>
          <p:cNvPr id="248" name="Google Shape;248;p23"/>
          <p:cNvPicPr preferRelativeResize="0"/>
          <p:nvPr/>
        </p:nvPicPr>
        <p:blipFill rotWithShape="1">
          <a:blip r:embed="rId3">
            <a:alphaModFix/>
          </a:blip>
          <a:srcRect b="0" l="0" r="0" t="0"/>
          <a:stretch/>
        </p:blipFill>
        <p:spPr>
          <a:xfrm>
            <a:off x="4472940" y="2686051"/>
            <a:ext cx="4507706" cy="2457449"/>
          </a:xfrm>
          <a:prstGeom prst="rect">
            <a:avLst/>
          </a:prstGeom>
          <a:noFill/>
          <a:ln>
            <a:noFill/>
          </a:ln>
        </p:spPr>
      </p:pic>
      <p:sp>
        <p:nvSpPr>
          <p:cNvPr id="249" name="Google Shape;249;p23"/>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5.googleusercontent.com/x81Fyxnr3iIlCWDfc_hqCZL8zln25TH--cSf0jU_i6C0QkjR5NxVy-BNQE1TBYe86_cUFd-67vo0njVGNhrnv9JGuBuodfeOQ_qU9ft-QLH4UDMB-mVuMNYlX1T55yTiTGIk-iEcFKlQ5FyXGGQsbA" id="250" name="Google Shape;250;p23"/>
          <p:cNvPicPr preferRelativeResize="0"/>
          <p:nvPr/>
        </p:nvPicPr>
        <p:blipFill rotWithShape="1">
          <a:blip r:embed="rId4">
            <a:alphaModFix/>
          </a:blip>
          <a:srcRect b="0" l="0" r="0" t="0"/>
          <a:stretch/>
        </p:blipFill>
        <p:spPr>
          <a:xfrm>
            <a:off x="535469" y="2842437"/>
            <a:ext cx="3589964" cy="22616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63795" y="232374"/>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Decision Tree Analysis</a:t>
            </a:r>
            <a:endParaRPr/>
          </a:p>
        </p:txBody>
      </p:sp>
      <p:sp>
        <p:nvSpPr>
          <p:cNvPr id="256" name="Google Shape;256;p24"/>
          <p:cNvSpPr txBox="1"/>
          <p:nvPr>
            <p:ph idx="1" type="body"/>
          </p:nvPr>
        </p:nvSpPr>
        <p:spPr>
          <a:xfrm>
            <a:off x="311700" y="1017725"/>
            <a:ext cx="8725144" cy="2561294"/>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Decision tree improves the accuracy significantly on the Test set. its evident from the below plot the Predicted and actual values are much closer compared to Linear Model</a:t>
            </a:r>
            <a:endParaRPr/>
          </a:p>
          <a:p>
            <a:pPr indent="-266700" lvl="0" marL="45720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R-score of </a:t>
            </a:r>
            <a:r>
              <a:rPr b="1" i="0" lang="en-US" sz="1200">
                <a:solidFill>
                  <a:srgbClr val="212121"/>
                </a:solidFill>
                <a:latin typeface="Times New Roman"/>
                <a:ea typeface="Times New Roman"/>
                <a:cs typeface="Times New Roman"/>
                <a:sym typeface="Times New Roman"/>
              </a:rPr>
              <a:t>0.754 </a:t>
            </a:r>
            <a:r>
              <a:rPr b="0" i="0" lang="en-US" sz="1200">
                <a:solidFill>
                  <a:srgbClr val="212121"/>
                </a:solidFill>
                <a:latin typeface="Times New Roman"/>
                <a:ea typeface="Times New Roman"/>
                <a:cs typeface="Times New Roman"/>
                <a:sym typeface="Times New Roman"/>
              </a:rPr>
              <a:t>and Adjusted R-score of </a:t>
            </a:r>
            <a:r>
              <a:rPr b="1" i="0" lang="en-US" sz="1200">
                <a:solidFill>
                  <a:srgbClr val="212121"/>
                </a:solidFill>
                <a:latin typeface="Times New Roman"/>
                <a:ea typeface="Times New Roman"/>
                <a:cs typeface="Times New Roman"/>
                <a:sym typeface="Times New Roman"/>
              </a:rPr>
              <a:t>0.751</a:t>
            </a:r>
            <a:r>
              <a:rPr b="0" i="0" lang="en-US" sz="1200">
                <a:solidFill>
                  <a:srgbClr val="212121"/>
                </a:solidFill>
                <a:latin typeface="Times New Roman"/>
                <a:ea typeface="Times New Roman"/>
                <a:cs typeface="Times New Roman"/>
                <a:sym typeface="Times New Roman"/>
              </a:rPr>
              <a:t>, MSE : </a:t>
            </a:r>
            <a:r>
              <a:rPr b="1" i="0" lang="en-US" sz="1200">
                <a:solidFill>
                  <a:srgbClr val="212121"/>
                </a:solidFill>
                <a:latin typeface="Times New Roman"/>
                <a:ea typeface="Times New Roman"/>
                <a:cs typeface="Times New Roman"/>
                <a:sym typeface="Times New Roman"/>
              </a:rPr>
              <a:t>83584.7431</a:t>
            </a:r>
            <a:r>
              <a:rPr b="0" i="0" lang="en-US" sz="1200">
                <a:solidFill>
                  <a:srgbClr val="212121"/>
                </a:solidFill>
                <a:latin typeface="Times New Roman"/>
                <a:ea typeface="Times New Roman"/>
                <a:cs typeface="Times New Roman"/>
                <a:sym typeface="Times New Roman"/>
              </a:rPr>
              <a:t>, MAE : </a:t>
            </a:r>
            <a:r>
              <a:rPr b="1" i="0" lang="en-US" sz="1200">
                <a:solidFill>
                  <a:srgbClr val="212121"/>
                </a:solidFill>
                <a:latin typeface="Times New Roman"/>
                <a:ea typeface="Times New Roman"/>
                <a:cs typeface="Times New Roman"/>
                <a:sym typeface="Times New Roman"/>
              </a:rPr>
              <a:t>164.4561</a:t>
            </a:r>
            <a:r>
              <a:rPr b="0" i="0" lang="en-US" sz="1200">
                <a:solidFill>
                  <a:srgbClr val="212121"/>
                </a:solidFill>
                <a:latin typeface="Times New Roman"/>
                <a:ea typeface="Times New Roman"/>
                <a:cs typeface="Times New Roman"/>
                <a:sym typeface="Times New Roman"/>
              </a:rPr>
              <a:t>, RMSE : </a:t>
            </a:r>
            <a:r>
              <a:rPr b="1" i="0" lang="en-US" sz="1200">
                <a:solidFill>
                  <a:srgbClr val="212121"/>
                </a:solidFill>
                <a:latin typeface="Times New Roman"/>
                <a:ea typeface="Times New Roman"/>
                <a:cs typeface="Times New Roman"/>
                <a:sym typeface="Times New Roman"/>
              </a:rPr>
              <a:t>289.1102</a:t>
            </a:r>
            <a:endParaRPr/>
          </a:p>
          <a:p>
            <a:pPr indent="-266700" lvl="0" marL="45720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Residual values are reduced remarkably for the Decision tree. </a:t>
            </a:r>
            <a:r>
              <a:rPr lang="en-US" sz="1200">
                <a:solidFill>
                  <a:srgbClr val="212121"/>
                </a:solidFill>
                <a:latin typeface="Times New Roman"/>
                <a:ea typeface="Times New Roman"/>
                <a:cs typeface="Times New Roman"/>
                <a:sym typeface="Times New Roman"/>
              </a:rPr>
              <a:t>T</a:t>
            </a:r>
            <a:r>
              <a:rPr b="0" i="0" lang="en-US" sz="1200">
                <a:solidFill>
                  <a:srgbClr val="212121"/>
                </a:solidFill>
                <a:latin typeface="Times New Roman"/>
                <a:ea typeface="Times New Roman"/>
                <a:cs typeface="Times New Roman"/>
                <a:sym typeface="Times New Roman"/>
              </a:rPr>
              <a:t>he KDE plot is much leaner and most of the Residual values are closer to zero.</a:t>
            </a:r>
            <a:endParaRPr/>
          </a:p>
          <a:p>
            <a:pPr indent="-266700" lvl="0" marL="457200" rtl="0" algn="l">
              <a:lnSpc>
                <a:spcPct val="115000"/>
              </a:lnSpc>
              <a:spcBef>
                <a:spcPts val="0"/>
              </a:spcBef>
              <a:spcAft>
                <a:spcPts val="0"/>
              </a:spcAft>
              <a:buClr>
                <a:schemeClr val="dk2"/>
              </a:buClr>
              <a:buSzPts val="1200"/>
              <a:buFont typeface="Arial"/>
              <a:buNone/>
            </a:pPr>
            <a:r>
              <a:t/>
            </a:r>
            <a:endParaRPr b="0"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2"/>
              </a:buClr>
              <a:buSzPts val="1200"/>
              <a:buNone/>
            </a:pPr>
            <a:r>
              <a:t/>
            </a:r>
            <a:endParaRPr b="0" i="0" sz="1200">
              <a:solidFill>
                <a:srgbClr val="212121"/>
              </a:solidFill>
              <a:latin typeface="Times New Roman"/>
              <a:ea typeface="Times New Roman"/>
              <a:cs typeface="Times New Roman"/>
              <a:sym typeface="Times New Roman"/>
            </a:endParaRPr>
          </a:p>
        </p:txBody>
      </p:sp>
      <p:pic>
        <p:nvPicPr>
          <p:cNvPr id="257" name="Google Shape;257;p24"/>
          <p:cNvPicPr preferRelativeResize="0"/>
          <p:nvPr/>
        </p:nvPicPr>
        <p:blipFill rotWithShape="1">
          <a:blip r:embed="rId3">
            <a:alphaModFix/>
          </a:blip>
          <a:srcRect b="0" l="0" r="0" t="0"/>
          <a:stretch/>
        </p:blipFill>
        <p:spPr>
          <a:xfrm>
            <a:off x="4929188" y="2571750"/>
            <a:ext cx="4107656" cy="2561294"/>
          </a:xfrm>
          <a:prstGeom prst="rect">
            <a:avLst/>
          </a:prstGeom>
          <a:noFill/>
          <a:ln>
            <a:noFill/>
          </a:ln>
        </p:spPr>
      </p:pic>
      <p:pic>
        <p:nvPicPr>
          <p:cNvPr id="258" name="Google Shape;258;p24"/>
          <p:cNvPicPr preferRelativeResize="0"/>
          <p:nvPr/>
        </p:nvPicPr>
        <p:blipFill rotWithShape="1">
          <a:blip r:embed="rId4">
            <a:alphaModFix/>
          </a:blip>
          <a:srcRect b="0" l="0" r="0" t="0"/>
          <a:stretch/>
        </p:blipFill>
        <p:spPr>
          <a:xfrm>
            <a:off x="164307" y="2671763"/>
            <a:ext cx="4243387" cy="24717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07157" y="194703"/>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XG Boost Analysis</a:t>
            </a:r>
            <a:endParaRPr/>
          </a:p>
        </p:txBody>
      </p:sp>
      <p:sp>
        <p:nvSpPr>
          <p:cNvPr id="264" name="Google Shape;264;p25"/>
          <p:cNvSpPr txBox="1"/>
          <p:nvPr>
            <p:ph idx="1" type="body"/>
          </p:nvPr>
        </p:nvSpPr>
        <p:spPr>
          <a:xfrm>
            <a:off x="311700" y="861781"/>
            <a:ext cx="8725144" cy="1554025"/>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Clr>
                <a:schemeClr val="dk2"/>
              </a:buClr>
              <a:buSzPts val="1400"/>
              <a:buNone/>
            </a:pPr>
            <a:r>
              <a:t/>
            </a:r>
            <a:endParaRPr sz="14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400"/>
              <a:buFont typeface="Arial"/>
              <a:buChar char="•"/>
            </a:pPr>
            <a:r>
              <a:rPr b="0" i="0" lang="en-US" sz="1400">
                <a:solidFill>
                  <a:srgbClr val="212121"/>
                </a:solidFill>
                <a:latin typeface="Times New Roman"/>
                <a:ea typeface="Times New Roman"/>
                <a:cs typeface="Times New Roman"/>
                <a:sym typeface="Times New Roman"/>
              </a:rPr>
              <a:t>R-score of </a:t>
            </a:r>
            <a:r>
              <a:rPr b="1" i="0" lang="en-US" sz="1400">
                <a:solidFill>
                  <a:srgbClr val="212121"/>
                </a:solidFill>
                <a:latin typeface="Times New Roman"/>
                <a:ea typeface="Times New Roman"/>
                <a:cs typeface="Times New Roman"/>
                <a:sym typeface="Times New Roman"/>
              </a:rPr>
              <a:t>0.872 </a:t>
            </a:r>
            <a:r>
              <a:rPr b="0" i="0" lang="en-US" sz="1400">
                <a:solidFill>
                  <a:srgbClr val="212121"/>
                </a:solidFill>
                <a:latin typeface="Times New Roman"/>
                <a:ea typeface="Times New Roman"/>
                <a:cs typeface="Times New Roman"/>
                <a:sym typeface="Times New Roman"/>
              </a:rPr>
              <a:t>and Adjusted R-score of </a:t>
            </a:r>
            <a:r>
              <a:rPr b="1" lang="en-US" sz="1400">
                <a:solidFill>
                  <a:srgbClr val="212121"/>
                </a:solidFill>
                <a:latin typeface="Times New Roman"/>
                <a:ea typeface="Times New Roman"/>
                <a:cs typeface="Times New Roman"/>
                <a:sym typeface="Times New Roman"/>
              </a:rPr>
              <a:t>0.871</a:t>
            </a:r>
            <a:r>
              <a:rPr b="0" i="0" lang="en-US" sz="1400">
                <a:solidFill>
                  <a:srgbClr val="212121"/>
                </a:solidFill>
                <a:latin typeface="Times New Roman"/>
                <a:ea typeface="Times New Roman"/>
                <a:cs typeface="Times New Roman"/>
                <a:sym typeface="Times New Roman"/>
              </a:rPr>
              <a:t>, MSE : </a:t>
            </a:r>
            <a:r>
              <a:rPr b="1" lang="en-US" sz="1400">
                <a:solidFill>
                  <a:srgbClr val="212121"/>
                </a:solidFill>
                <a:latin typeface="Times New Roman"/>
                <a:ea typeface="Times New Roman"/>
                <a:cs typeface="Times New Roman"/>
                <a:sym typeface="Times New Roman"/>
              </a:rPr>
              <a:t>44091.547 </a:t>
            </a:r>
            <a:r>
              <a:rPr b="0" i="0" lang="en-US" sz="1400">
                <a:solidFill>
                  <a:srgbClr val="212121"/>
                </a:solidFill>
                <a:latin typeface="Times New Roman"/>
                <a:ea typeface="Times New Roman"/>
                <a:cs typeface="Times New Roman"/>
                <a:sym typeface="Times New Roman"/>
              </a:rPr>
              <a:t>, MAE :</a:t>
            </a:r>
            <a:r>
              <a:rPr lang="en-US" sz="1400">
                <a:solidFill>
                  <a:srgbClr val="212121"/>
                </a:solidFill>
                <a:latin typeface="Times New Roman"/>
                <a:ea typeface="Times New Roman"/>
                <a:cs typeface="Times New Roman"/>
                <a:sym typeface="Times New Roman"/>
              </a:rPr>
              <a:t> </a:t>
            </a:r>
            <a:r>
              <a:rPr b="1" i="0" lang="en-US" sz="1400">
                <a:solidFill>
                  <a:srgbClr val="212121"/>
                </a:solidFill>
                <a:latin typeface="Times New Roman"/>
                <a:ea typeface="Times New Roman"/>
                <a:cs typeface="Times New Roman"/>
                <a:sym typeface="Times New Roman"/>
              </a:rPr>
              <a:t>131.533</a:t>
            </a:r>
            <a:r>
              <a:rPr b="0" i="0" lang="en-US" sz="1400">
                <a:solidFill>
                  <a:srgbClr val="212121"/>
                </a:solidFill>
                <a:latin typeface="Times New Roman"/>
                <a:ea typeface="Times New Roman"/>
                <a:cs typeface="Times New Roman"/>
                <a:sym typeface="Times New Roman"/>
              </a:rPr>
              <a:t>, RMSE : </a:t>
            </a:r>
            <a:r>
              <a:rPr b="1" i="0" lang="en-US" sz="1400">
                <a:solidFill>
                  <a:srgbClr val="212121"/>
                </a:solidFill>
                <a:latin typeface="Times New Roman"/>
                <a:ea typeface="Times New Roman"/>
                <a:cs typeface="Times New Roman"/>
                <a:sym typeface="Times New Roman"/>
              </a:rPr>
              <a:t>209.979</a:t>
            </a:r>
            <a:endParaRPr/>
          </a:p>
          <a:p>
            <a:pPr indent="-254000" lvl="0" marL="457200" rtl="0" algn="l">
              <a:lnSpc>
                <a:spcPct val="115000"/>
              </a:lnSpc>
              <a:spcBef>
                <a:spcPts val="0"/>
              </a:spcBef>
              <a:spcAft>
                <a:spcPts val="0"/>
              </a:spcAft>
              <a:buClr>
                <a:schemeClr val="dk2"/>
              </a:buClr>
              <a:buSzPts val="1400"/>
              <a:buFont typeface="Arial"/>
              <a:buNone/>
            </a:pPr>
            <a:r>
              <a:t/>
            </a:r>
            <a:endParaRPr sz="14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400"/>
              <a:buFont typeface="Arial"/>
              <a:buChar char="•"/>
            </a:pPr>
            <a:r>
              <a:rPr b="0" i="0" lang="en-US" sz="1400">
                <a:solidFill>
                  <a:srgbClr val="212121"/>
                </a:solidFill>
                <a:latin typeface="Times New Roman"/>
                <a:ea typeface="Times New Roman"/>
                <a:cs typeface="Times New Roman"/>
                <a:sym typeface="Times New Roman"/>
              </a:rPr>
              <a:t>Residual values are condensed remarkably towards zero for the XG </a:t>
            </a:r>
            <a:r>
              <a:rPr lang="en-US" sz="1400">
                <a:solidFill>
                  <a:srgbClr val="212121"/>
                </a:solidFill>
                <a:latin typeface="Times New Roman"/>
                <a:ea typeface="Times New Roman"/>
                <a:cs typeface="Times New Roman"/>
                <a:sym typeface="Times New Roman"/>
              </a:rPr>
              <a:t>Boost</a:t>
            </a:r>
            <a:r>
              <a:rPr b="0" i="0" lang="en-US" sz="1400">
                <a:solidFill>
                  <a:srgbClr val="212121"/>
                </a:solidFill>
                <a:latin typeface="Times New Roman"/>
                <a:ea typeface="Times New Roman"/>
                <a:cs typeface="Times New Roman"/>
                <a:sym typeface="Times New Roman"/>
              </a:rPr>
              <a:t>. </a:t>
            </a:r>
            <a:r>
              <a:rPr lang="en-US" sz="1400">
                <a:solidFill>
                  <a:srgbClr val="212121"/>
                </a:solidFill>
                <a:latin typeface="Times New Roman"/>
                <a:ea typeface="Times New Roman"/>
                <a:cs typeface="Times New Roman"/>
                <a:sym typeface="Times New Roman"/>
              </a:rPr>
              <a:t>T</a:t>
            </a:r>
            <a:r>
              <a:rPr b="0" i="0" lang="en-US" sz="1400">
                <a:solidFill>
                  <a:srgbClr val="212121"/>
                </a:solidFill>
                <a:latin typeface="Times New Roman"/>
                <a:ea typeface="Times New Roman"/>
                <a:cs typeface="Times New Roman"/>
                <a:sym typeface="Times New Roman"/>
              </a:rPr>
              <a:t>he KDE plot is much leaner and most of the Residual values are closer to zero.</a:t>
            </a:r>
            <a:endParaRPr/>
          </a:p>
          <a:p>
            <a:pPr indent="0" lvl="0" marL="114300" rtl="0" algn="l">
              <a:lnSpc>
                <a:spcPct val="115000"/>
              </a:lnSpc>
              <a:spcBef>
                <a:spcPts val="0"/>
              </a:spcBef>
              <a:spcAft>
                <a:spcPts val="0"/>
              </a:spcAft>
              <a:buClr>
                <a:schemeClr val="dk2"/>
              </a:buClr>
              <a:buSzPts val="1400"/>
              <a:buNone/>
            </a:pPr>
            <a:r>
              <a:t/>
            </a:r>
            <a:endParaRPr b="0" i="0" sz="1400">
              <a:solidFill>
                <a:srgbClr val="212121"/>
              </a:solidFill>
              <a:latin typeface="Times New Roman"/>
              <a:ea typeface="Times New Roman"/>
              <a:cs typeface="Times New Roman"/>
              <a:sym typeface="Times New Roman"/>
            </a:endParaRPr>
          </a:p>
        </p:txBody>
      </p:sp>
      <p:pic>
        <p:nvPicPr>
          <p:cNvPr id="265" name="Google Shape;265;p25"/>
          <p:cNvPicPr preferRelativeResize="0"/>
          <p:nvPr/>
        </p:nvPicPr>
        <p:blipFill rotWithShape="1">
          <a:blip r:embed="rId3">
            <a:alphaModFix/>
          </a:blip>
          <a:srcRect b="0" l="0" r="0" t="0"/>
          <a:stretch/>
        </p:blipFill>
        <p:spPr>
          <a:xfrm>
            <a:off x="107157" y="2665229"/>
            <a:ext cx="4193381" cy="2478270"/>
          </a:xfrm>
          <a:prstGeom prst="rect">
            <a:avLst/>
          </a:prstGeom>
          <a:noFill/>
          <a:ln>
            <a:noFill/>
          </a:ln>
        </p:spPr>
      </p:pic>
      <p:pic>
        <p:nvPicPr>
          <p:cNvPr id="266" name="Google Shape;266;p25"/>
          <p:cNvPicPr preferRelativeResize="0"/>
          <p:nvPr/>
        </p:nvPicPr>
        <p:blipFill rotWithShape="1">
          <a:blip r:embed="rId4">
            <a:alphaModFix/>
          </a:blip>
          <a:srcRect b="0" l="0" r="0" t="0"/>
          <a:stretch/>
        </p:blipFill>
        <p:spPr>
          <a:xfrm>
            <a:off x="4612238" y="2091070"/>
            <a:ext cx="4531763" cy="30524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226828" y="239463"/>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Random Forest Analysis</a:t>
            </a:r>
            <a:endParaRPr/>
          </a:p>
        </p:txBody>
      </p:sp>
      <p:sp>
        <p:nvSpPr>
          <p:cNvPr id="272" name="Google Shape;272;p26"/>
          <p:cNvSpPr txBox="1"/>
          <p:nvPr>
            <p:ph idx="1" type="body"/>
          </p:nvPr>
        </p:nvSpPr>
        <p:spPr>
          <a:xfrm>
            <a:off x="311700" y="1152475"/>
            <a:ext cx="8520600" cy="947788"/>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R-score of </a:t>
            </a:r>
            <a:r>
              <a:rPr b="1" i="0" lang="en-US" sz="1200">
                <a:solidFill>
                  <a:srgbClr val="212121"/>
                </a:solidFill>
                <a:latin typeface="Times New Roman"/>
                <a:ea typeface="Times New Roman"/>
                <a:cs typeface="Times New Roman"/>
                <a:sym typeface="Times New Roman"/>
              </a:rPr>
              <a:t>0.876</a:t>
            </a:r>
            <a:r>
              <a:rPr b="0" i="0" lang="en-US" sz="1200">
                <a:solidFill>
                  <a:srgbClr val="212121"/>
                </a:solidFill>
                <a:latin typeface="Times New Roman"/>
                <a:ea typeface="Times New Roman"/>
                <a:cs typeface="Times New Roman"/>
                <a:sym typeface="Times New Roman"/>
              </a:rPr>
              <a:t> and an Adjusted  R-score of </a:t>
            </a:r>
            <a:r>
              <a:rPr b="1" i="0" lang="en-US" sz="1200">
                <a:solidFill>
                  <a:srgbClr val="212121"/>
                </a:solidFill>
                <a:latin typeface="Times New Roman"/>
                <a:ea typeface="Times New Roman"/>
                <a:cs typeface="Times New Roman"/>
                <a:sym typeface="Times New Roman"/>
              </a:rPr>
              <a:t>0.875</a:t>
            </a:r>
            <a:r>
              <a:rPr b="0" i="0" lang="en-US" sz="1200">
                <a:solidFill>
                  <a:srgbClr val="212121"/>
                </a:solidFill>
                <a:latin typeface="Times New Roman"/>
                <a:ea typeface="Times New Roman"/>
                <a:cs typeface="Times New Roman"/>
                <a:sym typeface="Times New Roman"/>
              </a:rPr>
              <a:t>. MSE : </a:t>
            </a:r>
            <a:r>
              <a:rPr b="1" i="0" lang="en-US" sz="1200">
                <a:solidFill>
                  <a:srgbClr val="212121"/>
                </a:solidFill>
                <a:latin typeface="Times New Roman"/>
                <a:ea typeface="Times New Roman"/>
                <a:cs typeface="Times New Roman"/>
                <a:sym typeface="Times New Roman"/>
              </a:rPr>
              <a:t>42747.1446  </a:t>
            </a:r>
            <a:r>
              <a:rPr b="0" i="0" lang="en-US" sz="1200">
                <a:solidFill>
                  <a:srgbClr val="212121"/>
                </a:solidFill>
                <a:latin typeface="Times New Roman"/>
                <a:ea typeface="Times New Roman"/>
                <a:cs typeface="Times New Roman"/>
                <a:sym typeface="Times New Roman"/>
              </a:rPr>
              <a:t>MAE : </a:t>
            </a:r>
            <a:r>
              <a:rPr b="1" i="0" lang="en-US" sz="1200">
                <a:solidFill>
                  <a:srgbClr val="212121"/>
                </a:solidFill>
                <a:latin typeface="Times New Roman"/>
                <a:ea typeface="Times New Roman"/>
                <a:cs typeface="Times New Roman"/>
                <a:sym typeface="Times New Roman"/>
              </a:rPr>
              <a:t>128.21  </a:t>
            </a:r>
            <a:r>
              <a:rPr i="0" lang="en-US" sz="1200">
                <a:solidFill>
                  <a:srgbClr val="212121"/>
                </a:solidFill>
                <a:latin typeface="Times New Roman"/>
                <a:ea typeface="Times New Roman"/>
                <a:cs typeface="Times New Roman"/>
                <a:sym typeface="Times New Roman"/>
              </a:rPr>
              <a:t>R</a:t>
            </a:r>
            <a:r>
              <a:rPr b="0" i="0" lang="en-US" sz="1200">
                <a:solidFill>
                  <a:srgbClr val="212121"/>
                </a:solidFill>
                <a:latin typeface="Times New Roman"/>
                <a:ea typeface="Times New Roman"/>
                <a:cs typeface="Times New Roman"/>
                <a:sym typeface="Times New Roman"/>
              </a:rPr>
              <a:t>MSE : </a:t>
            </a:r>
            <a:r>
              <a:rPr b="1" i="0" lang="en-US" sz="1200">
                <a:solidFill>
                  <a:srgbClr val="212121"/>
                </a:solidFill>
                <a:latin typeface="Times New Roman"/>
                <a:ea typeface="Times New Roman"/>
                <a:cs typeface="Times New Roman"/>
                <a:sym typeface="Times New Roman"/>
              </a:rPr>
              <a:t>206.753</a:t>
            </a:r>
            <a:endParaRPr/>
          </a:p>
          <a:p>
            <a:pPr indent="0" lvl="0" marL="114300" rtl="0" algn="l">
              <a:lnSpc>
                <a:spcPct val="115000"/>
              </a:lnSpc>
              <a:spcBef>
                <a:spcPts val="0"/>
              </a:spcBef>
              <a:spcAft>
                <a:spcPts val="0"/>
              </a:spcAft>
              <a:buClr>
                <a:schemeClr val="dk2"/>
              </a:buClr>
              <a:buSzPts val="1200"/>
              <a:buNone/>
            </a:pPr>
            <a:r>
              <a:t/>
            </a:r>
            <a:endParaRPr b="0" i="0" sz="12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200"/>
              <a:buFont typeface="Arial"/>
              <a:buChar char="•"/>
            </a:pPr>
            <a:r>
              <a:rPr b="0" i="0" lang="en-US" sz="1200">
                <a:solidFill>
                  <a:srgbClr val="212121"/>
                </a:solidFill>
                <a:latin typeface="Times New Roman"/>
                <a:ea typeface="Times New Roman"/>
                <a:cs typeface="Times New Roman"/>
                <a:sym typeface="Times New Roman"/>
              </a:rPr>
              <a:t>Predicted and actual values of the test set follow an ideal line relation here.</a:t>
            </a:r>
            <a:endParaRPr/>
          </a:p>
          <a:p>
            <a:pPr indent="-266700" lvl="0" marL="45720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T</a:t>
            </a:r>
            <a:r>
              <a:rPr b="0" i="0" lang="en-US" sz="1200">
                <a:solidFill>
                  <a:srgbClr val="212121"/>
                </a:solidFill>
                <a:latin typeface="Times New Roman"/>
                <a:ea typeface="Times New Roman"/>
                <a:cs typeface="Times New Roman"/>
                <a:sym typeface="Times New Roman"/>
              </a:rPr>
              <a:t>he Residual error is reduced significantly using Random forest. The majority of the Residual error are condensed around zero.</a:t>
            </a:r>
            <a:endParaRPr/>
          </a:p>
          <a:p>
            <a:pPr indent="-266700" lvl="0" marL="457200" rtl="0" algn="l">
              <a:lnSpc>
                <a:spcPct val="115000"/>
              </a:lnSpc>
              <a:spcBef>
                <a:spcPts val="0"/>
              </a:spcBef>
              <a:spcAft>
                <a:spcPts val="0"/>
              </a:spcAft>
              <a:buClr>
                <a:schemeClr val="dk2"/>
              </a:buClr>
              <a:buSzPts val="1200"/>
              <a:buFont typeface="Arial"/>
              <a:buNone/>
            </a:pPr>
            <a:r>
              <a:t/>
            </a:r>
            <a:endParaRPr b="0"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200">
              <a:latin typeface="Times New Roman"/>
              <a:ea typeface="Times New Roman"/>
              <a:cs typeface="Times New Roman"/>
              <a:sym typeface="Times New Roman"/>
            </a:endParaRPr>
          </a:p>
        </p:txBody>
      </p:sp>
      <p:pic>
        <p:nvPicPr>
          <p:cNvPr id="273" name="Google Shape;273;p26"/>
          <p:cNvPicPr preferRelativeResize="0"/>
          <p:nvPr/>
        </p:nvPicPr>
        <p:blipFill rotWithShape="1">
          <a:blip r:embed="rId3">
            <a:alphaModFix/>
          </a:blip>
          <a:srcRect b="0" l="0" r="0" t="0"/>
          <a:stretch/>
        </p:blipFill>
        <p:spPr>
          <a:xfrm>
            <a:off x="30480" y="2571750"/>
            <a:ext cx="4541520" cy="2580379"/>
          </a:xfrm>
          <a:prstGeom prst="rect">
            <a:avLst/>
          </a:prstGeom>
          <a:noFill/>
          <a:ln>
            <a:noFill/>
          </a:ln>
        </p:spPr>
      </p:pic>
      <p:pic>
        <p:nvPicPr>
          <p:cNvPr id="274" name="Google Shape;274;p26"/>
          <p:cNvPicPr preferRelativeResize="0"/>
          <p:nvPr/>
        </p:nvPicPr>
        <p:blipFill rotWithShape="1">
          <a:blip r:embed="rId4">
            <a:alphaModFix/>
          </a:blip>
          <a:srcRect b="0" l="0" r="0" t="0"/>
          <a:stretch/>
        </p:blipFill>
        <p:spPr>
          <a:xfrm>
            <a:off x="4720115" y="2516372"/>
            <a:ext cx="4271962" cy="25433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127591" y="232374"/>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F0000"/>
                </a:solidFill>
                <a:latin typeface="Times New Roman"/>
                <a:ea typeface="Times New Roman"/>
                <a:cs typeface="Times New Roman"/>
                <a:sym typeface="Times New Roman"/>
              </a:rPr>
              <a:t>Feature Importance</a:t>
            </a:r>
            <a:endParaRPr/>
          </a:p>
        </p:txBody>
      </p:sp>
      <p:sp>
        <p:nvSpPr>
          <p:cNvPr id="280" name="Google Shape;280;p27"/>
          <p:cNvSpPr txBox="1"/>
          <p:nvPr>
            <p:ph idx="1" type="body"/>
          </p:nvPr>
        </p:nvSpPr>
        <p:spPr>
          <a:xfrm>
            <a:off x="311701" y="1478756"/>
            <a:ext cx="4003124" cy="3271838"/>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The adjacent Graph shows the importance of the features on our Rented bike count.</a:t>
            </a:r>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b="1" lang="en-US" sz="1400">
                <a:solidFill>
                  <a:schemeClr val="accent2"/>
                </a:solidFill>
                <a:latin typeface="Times New Roman"/>
                <a:ea typeface="Times New Roman"/>
                <a:cs typeface="Times New Roman"/>
                <a:sym typeface="Times New Roman"/>
              </a:rPr>
              <a:t>Temperature </a:t>
            </a:r>
            <a:r>
              <a:rPr lang="en-US" sz="1400">
                <a:solidFill>
                  <a:schemeClr val="accent2"/>
                </a:solidFill>
                <a:latin typeface="Times New Roman"/>
                <a:ea typeface="Times New Roman"/>
                <a:cs typeface="Times New Roman"/>
                <a:sym typeface="Times New Roman"/>
              </a:rPr>
              <a:t>and </a:t>
            </a:r>
            <a:r>
              <a:rPr b="1" lang="en-US" sz="1400">
                <a:solidFill>
                  <a:schemeClr val="accent2"/>
                </a:solidFill>
                <a:latin typeface="Times New Roman"/>
                <a:ea typeface="Times New Roman"/>
                <a:cs typeface="Times New Roman"/>
                <a:sym typeface="Times New Roman"/>
              </a:rPr>
              <a:t>Hour </a:t>
            </a:r>
            <a:r>
              <a:rPr lang="en-US" sz="1400">
                <a:solidFill>
                  <a:schemeClr val="accent2"/>
                </a:solidFill>
                <a:latin typeface="Times New Roman"/>
                <a:ea typeface="Times New Roman"/>
                <a:cs typeface="Times New Roman"/>
                <a:sym typeface="Times New Roman"/>
              </a:rPr>
              <a:t>of the day is a major factors </a:t>
            </a:r>
            <a:r>
              <a:rPr b="1" lang="en-US" sz="1400">
                <a:solidFill>
                  <a:schemeClr val="accent2"/>
                </a:solidFill>
                <a:latin typeface="Times New Roman"/>
                <a:ea typeface="Times New Roman"/>
                <a:cs typeface="Times New Roman"/>
                <a:sym typeface="Times New Roman"/>
              </a:rPr>
              <a:t>driving </a:t>
            </a:r>
            <a:r>
              <a:rPr lang="en-US" sz="1400">
                <a:solidFill>
                  <a:schemeClr val="accent2"/>
                </a:solidFill>
                <a:latin typeface="Times New Roman"/>
                <a:ea typeface="Times New Roman"/>
                <a:cs typeface="Times New Roman"/>
                <a:sym typeface="Times New Roman"/>
              </a:rPr>
              <a:t>the </a:t>
            </a:r>
            <a:r>
              <a:rPr b="1" lang="en-US" sz="1400">
                <a:solidFill>
                  <a:schemeClr val="accent2"/>
                </a:solidFill>
                <a:latin typeface="Times New Roman"/>
                <a:ea typeface="Times New Roman"/>
                <a:cs typeface="Times New Roman"/>
                <a:sym typeface="Times New Roman"/>
              </a:rPr>
              <a:t>demand for bikes</a:t>
            </a:r>
            <a:r>
              <a:rPr lang="en-US" sz="1400">
                <a:solidFill>
                  <a:schemeClr val="accent2"/>
                </a:solidFill>
                <a:latin typeface="Times New Roman"/>
                <a:ea typeface="Times New Roman"/>
                <a:cs typeface="Times New Roman"/>
                <a:sym typeface="Times New Roman"/>
              </a:rPr>
              <a:t>.</a:t>
            </a:r>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b="1" lang="en-US" sz="1400">
                <a:solidFill>
                  <a:schemeClr val="accent2"/>
                </a:solidFill>
                <a:latin typeface="Times New Roman"/>
                <a:ea typeface="Times New Roman"/>
                <a:cs typeface="Times New Roman"/>
                <a:sym typeface="Times New Roman"/>
              </a:rPr>
              <a:t>Solar Radiation, Humidity, Rainfall</a:t>
            </a:r>
            <a:r>
              <a:rPr lang="en-US" sz="1400">
                <a:solidFill>
                  <a:schemeClr val="accent2"/>
                </a:solidFill>
                <a:latin typeface="Times New Roman"/>
                <a:ea typeface="Times New Roman"/>
                <a:cs typeface="Times New Roman"/>
                <a:sym typeface="Times New Roman"/>
              </a:rPr>
              <a:t>, where its working day or not are other variables driving the demand for bikes.</a:t>
            </a:r>
            <a:endParaRPr/>
          </a:p>
        </p:txBody>
      </p:sp>
      <p:pic>
        <p:nvPicPr>
          <p:cNvPr id="281" name="Google Shape;281;p27"/>
          <p:cNvPicPr preferRelativeResize="0"/>
          <p:nvPr/>
        </p:nvPicPr>
        <p:blipFill rotWithShape="1">
          <a:blip r:embed="rId3">
            <a:alphaModFix/>
          </a:blip>
          <a:srcRect b="0" l="0" r="0" t="0"/>
          <a:stretch/>
        </p:blipFill>
        <p:spPr>
          <a:xfrm>
            <a:off x="4314825" y="805074"/>
            <a:ext cx="4829175" cy="4022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0" y="202922"/>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Prediction Summary</a:t>
            </a:r>
            <a:endParaRPr/>
          </a:p>
        </p:txBody>
      </p:sp>
      <p:sp>
        <p:nvSpPr>
          <p:cNvPr id="287" name="Google Shape;287;p28"/>
          <p:cNvSpPr txBox="1"/>
          <p:nvPr>
            <p:ph idx="1" type="body"/>
          </p:nvPr>
        </p:nvSpPr>
        <p:spPr>
          <a:xfrm>
            <a:off x="311700" y="964048"/>
            <a:ext cx="8520600" cy="1326406"/>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Predictions of the Linear Model are low due to the weak linear relationship between the dependent and independent variables.</a:t>
            </a:r>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The nonlinear model appears to give better accuracy. Best predictions are obtained from Random forests with a test data accuracy of </a:t>
            </a:r>
            <a:r>
              <a:rPr b="1" lang="en-US" sz="1400">
                <a:solidFill>
                  <a:schemeClr val="accent2"/>
                </a:solidFill>
                <a:latin typeface="Times New Roman"/>
                <a:ea typeface="Times New Roman"/>
                <a:cs typeface="Times New Roman"/>
                <a:sym typeface="Times New Roman"/>
              </a:rPr>
              <a:t>0.875</a:t>
            </a:r>
            <a:r>
              <a:rPr lang="en-US" sz="1400">
                <a:solidFill>
                  <a:schemeClr val="accent2"/>
                </a:solidFill>
                <a:latin typeface="Times New Roman"/>
                <a:ea typeface="Times New Roman"/>
                <a:cs typeface="Times New Roman"/>
                <a:sym typeface="Times New Roman"/>
              </a:rPr>
              <a:t>.</a:t>
            </a:r>
            <a:endParaRPr/>
          </a:p>
        </p:txBody>
      </p:sp>
      <p:pic>
        <p:nvPicPr>
          <p:cNvPr descr="https://lh3.googleusercontent.com/OATyXKm8sQyHR-O0cgEitMZNTESpHN521MKGlz4z_O5VxGQYcnpoDLd4j51bX16TI-GOE9UOCY42SovPVtBfD5gvRMKnNv8HthIQlNo80Ld2192mG5oXgW8Qm4RxWZ7oFiEQymIslHO-3nKqfFLJOw" id="288" name="Google Shape;288;p28"/>
          <p:cNvPicPr preferRelativeResize="0"/>
          <p:nvPr/>
        </p:nvPicPr>
        <p:blipFill rotWithShape="1">
          <a:blip r:embed="rId3">
            <a:alphaModFix/>
          </a:blip>
          <a:srcRect b="0" l="0" r="0" t="0"/>
          <a:stretch/>
        </p:blipFill>
        <p:spPr>
          <a:xfrm>
            <a:off x="387075" y="2478880"/>
            <a:ext cx="8058150" cy="215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txBox="1"/>
          <p:nvPr>
            <p:ph type="title"/>
          </p:nvPr>
        </p:nvSpPr>
        <p:spPr>
          <a:xfrm>
            <a:off x="0" y="187786"/>
            <a:ext cx="8832300" cy="307183"/>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3200">
                <a:solidFill>
                  <a:srgbClr val="FF0000"/>
                </a:solidFill>
                <a:latin typeface="Times New Roman"/>
                <a:ea typeface="Times New Roman"/>
                <a:cs typeface="Times New Roman"/>
                <a:sym typeface="Times New Roman"/>
              </a:rPr>
              <a:t>Conclusion</a:t>
            </a:r>
            <a:endParaRPr/>
          </a:p>
        </p:txBody>
      </p:sp>
      <p:sp>
        <p:nvSpPr>
          <p:cNvPr id="294" name="Google Shape;294;p29"/>
          <p:cNvSpPr txBox="1"/>
          <p:nvPr>
            <p:ph idx="1" type="body"/>
          </p:nvPr>
        </p:nvSpPr>
        <p:spPr>
          <a:xfrm>
            <a:off x="311700" y="1041991"/>
            <a:ext cx="8520600" cy="3865765"/>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Most numbers of Bikes were rented in </a:t>
            </a:r>
            <a:r>
              <a:rPr b="1" lang="en-US" sz="1400">
                <a:solidFill>
                  <a:schemeClr val="accent2"/>
                </a:solidFill>
                <a:latin typeface="Times New Roman"/>
                <a:ea typeface="Times New Roman"/>
                <a:cs typeface="Times New Roman"/>
                <a:sym typeface="Times New Roman"/>
              </a:rPr>
              <a:t>Summer</a:t>
            </a:r>
            <a:r>
              <a:rPr lang="en-US" sz="1400">
                <a:solidFill>
                  <a:schemeClr val="accent2"/>
                </a:solidFill>
                <a:latin typeface="Times New Roman"/>
                <a:ea typeface="Times New Roman"/>
                <a:cs typeface="Times New Roman"/>
                <a:sym typeface="Times New Roman"/>
              </a:rPr>
              <a:t>, followed by </a:t>
            </a:r>
            <a:r>
              <a:rPr b="1" lang="en-US" sz="1400">
                <a:solidFill>
                  <a:schemeClr val="accent2"/>
                </a:solidFill>
                <a:latin typeface="Times New Roman"/>
                <a:ea typeface="Times New Roman"/>
                <a:cs typeface="Times New Roman"/>
                <a:sym typeface="Times New Roman"/>
              </a:rPr>
              <a:t>Autumn</a:t>
            </a:r>
            <a:r>
              <a:rPr lang="en-US" sz="1400">
                <a:solidFill>
                  <a:schemeClr val="accent2"/>
                </a:solidFill>
                <a:latin typeface="Times New Roman"/>
                <a:ea typeface="Times New Roman"/>
                <a:cs typeface="Times New Roman"/>
                <a:sym typeface="Times New Roman"/>
              </a:rPr>
              <a:t>, </a:t>
            </a:r>
            <a:r>
              <a:rPr b="1" lang="en-US" sz="1400">
                <a:solidFill>
                  <a:schemeClr val="accent2"/>
                </a:solidFill>
                <a:latin typeface="Times New Roman"/>
                <a:ea typeface="Times New Roman"/>
                <a:cs typeface="Times New Roman"/>
                <a:sym typeface="Times New Roman"/>
              </a:rPr>
              <a:t>Spring</a:t>
            </a:r>
            <a:r>
              <a:rPr lang="en-US" sz="1400">
                <a:solidFill>
                  <a:schemeClr val="accent2"/>
                </a:solidFill>
                <a:latin typeface="Times New Roman"/>
                <a:ea typeface="Times New Roman"/>
                <a:cs typeface="Times New Roman"/>
                <a:sym typeface="Times New Roman"/>
              </a:rPr>
              <a:t>, and </a:t>
            </a:r>
            <a:r>
              <a:rPr b="1" lang="en-US" sz="1400">
                <a:solidFill>
                  <a:schemeClr val="accent2"/>
                </a:solidFill>
                <a:latin typeface="Times New Roman"/>
                <a:ea typeface="Times New Roman"/>
                <a:cs typeface="Times New Roman"/>
                <a:sym typeface="Times New Roman"/>
              </a:rPr>
              <a:t>Winter</a:t>
            </a:r>
            <a:r>
              <a:rPr lang="en-US" sz="1400">
                <a:solidFill>
                  <a:schemeClr val="accent2"/>
                </a:solidFill>
                <a:latin typeface="Times New Roman"/>
                <a:ea typeface="Times New Roman"/>
                <a:cs typeface="Times New Roman"/>
                <a:sym typeface="Times New Roman"/>
              </a:rPr>
              <a:t>. </a:t>
            </a:r>
            <a:r>
              <a:rPr b="1" lang="en-US" sz="1400">
                <a:solidFill>
                  <a:schemeClr val="accent2"/>
                </a:solidFill>
                <a:latin typeface="Times New Roman"/>
                <a:ea typeface="Times New Roman"/>
                <a:cs typeface="Times New Roman"/>
                <a:sym typeface="Times New Roman"/>
              </a:rPr>
              <a:t>May-July </a:t>
            </a:r>
            <a:r>
              <a:rPr lang="en-US" sz="1400">
                <a:solidFill>
                  <a:schemeClr val="accent2"/>
                </a:solidFill>
                <a:latin typeface="Times New Roman"/>
                <a:ea typeface="Times New Roman"/>
                <a:cs typeface="Times New Roman"/>
                <a:sym typeface="Times New Roman"/>
              </a:rPr>
              <a:t>is the peak Bike renting Season, and </a:t>
            </a:r>
            <a:r>
              <a:rPr b="1" lang="en-US" sz="1400">
                <a:solidFill>
                  <a:schemeClr val="accent2"/>
                </a:solidFill>
                <a:latin typeface="Times New Roman"/>
                <a:ea typeface="Times New Roman"/>
                <a:cs typeface="Times New Roman"/>
                <a:sym typeface="Times New Roman"/>
              </a:rPr>
              <a:t>Dec-Feb </a:t>
            </a:r>
            <a:r>
              <a:rPr lang="en-US" sz="1400">
                <a:solidFill>
                  <a:schemeClr val="accent2"/>
                </a:solidFill>
                <a:latin typeface="Times New Roman"/>
                <a:ea typeface="Times New Roman"/>
                <a:cs typeface="Times New Roman"/>
                <a:sym typeface="Times New Roman"/>
              </a:rPr>
              <a:t>is the least preferred month for bike renting.</a:t>
            </a:r>
            <a:endParaRPr/>
          </a:p>
          <a:p>
            <a:pPr indent="0" lvl="0" marL="114300" rtl="0" algn="l">
              <a:lnSpc>
                <a:spcPct val="115000"/>
              </a:lnSpc>
              <a:spcBef>
                <a:spcPts val="0"/>
              </a:spcBef>
              <a:spcAft>
                <a:spcPts val="0"/>
              </a:spcAft>
              <a:buClr>
                <a:schemeClr val="dk2"/>
              </a:buClr>
              <a:buSzPts val="1400"/>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b="1" lang="en-US" sz="1400">
                <a:solidFill>
                  <a:schemeClr val="accent2"/>
                </a:solidFill>
                <a:latin typeface="Times New Roman"/>
                <a:ea typeface="Times New Roman"/>
                <a:cs typeface="Times New Roman"/>
                <a:sym typeface="Times New Roman"/>
              </a:rPr>
              <a:t>Majority </a:t>
            </a:r>
            <a:r>
              <a:rPr lang="en-US" sz="1400">
                <a:solidFill>
                  <a:schemeClr val="accent2"/>
                </a:solidFill>
                <a:latin typeface="Times New Roman"/>
                <a:ea typeface="Times New Roman"/>
                <a:cs typeface="Times New Roman"/>
                <a:sym typeface="Times New Roman"/>
              </a:rPr>
              <a:t>of the </a:t>
            </a:r>
            <a:r>
              <a:rPr b="1" lang="en-US" sz="1400">
                <a:solidFill>
                  <a:schemeClr val="accent2"/>
                </a:solidFill>
                <a:latin typeface="Times New Roman"/>
                <a:ea typeface="Times New Roman"/>
                <a:cs typeface="Times New Roman"/>
                <a:sym typeface="Times New Roman"/>
              </a:rPr>
              <a:t>client </a:t>
            </a:r>
            <a:r>
              <a:rPr lang="en-US" sz="1400">
                <a:solidFill>
                  <a:schemeClr val="accent2"/>
                </a:solidFill>
                <a:latin typeface="Times New Roman"/>
                <a:ea typeface="Times New Roman"/>
                <a:cs typeface="Times New Roman"/>
                <a:sym typeface="Times New Roman"/>
              </a:rPr>
              <a:t>in the bike rental sector belongs to the </a:t>
            </a:r>
            <a:r>
              <a:rPr b="1" lang="en-US" sz="1400">
                <a:solidFill>
                  <a:schemeClr val="accent2"/>
                </a:solidFill>
                <a:latin typeface="Times New Roman"/>
                <a:ea typeface="Times New Roman"/>
                <a:cs typeface="Times New Roman"/>
                <a:sym typeface="Times New Roman"/>
              </a:rPr>
              <a:t>Working class</a:t>
            </a:r>
            <a:r>
              <a:rPr lang="en-US" sz="1400">
                <a:solidFill>
                  <a:schemeClr val="accent2"/>
                </a:solidFill>
                <a:latin typeface="Times New Roman"/>
                <a:ea typeface="Times New Roman"/>
                <a:cs typeface="Times New Roman"/>
                <a:sym typeface="Times New Roman"/>
              </a:rPr>
              <a:t>. This is evident from EDA analysis where bike demand is more on weekdays, working days in Seoul.</a:t>
            </a:r>
            <a:endParaRPr/>
          </a:p>
          <a:p>
            <a:pPr indent="-254000" lvl="0" marL="457200" rtl="0" algn="l">
              <a:lnSpc>
                <a:spcPct val="115000"/>
              </a:lnSpc>
              <a:spcBef>
                <a:spcPts val="0"/>
              </a:spcBef>
              <a:spcAft>
                <a:spcPts val="0"/>
              </a:spcAft>
              <a:buClr>
                <a:schemeClr val="dk2"/>
              </a:buClr>
              <a:buSzPts val="1400"/>
              <a:buFont typeface="Arial"/>
              <a:buNone/>
            </a:pPr>
            <a:r>
              <a:t/>
            </a:r>
            <a:endParaRPr b="1"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b="1" lang="en-US" sz="1400">
                <a:solidFill>
                  <a:schemeClr val="accent2"/>
                </a:solidFill>
                <a:latin typeface="Times New Roman"/>
                <a:ea typeface="Times New Roman"/>
                <a:cs typeface="Times New Roman"/>
                <a:sym typeface="Times New Roman"/>
              </a:rPr>
              <a:t>Temperature </a:t>
            </a:r>
            <a:r>
              <a:rPr lang="en-US" sz="1400">
                <a:solidFill>
                  <a:schemeClr val="accent2"/>
                </a:solidFill>
                <a:latin typeface="Times New Roman"/>
                <a:ea typeface="Times New Roman"/>
                <a:cs typeface="Times New Roman"/>
                <a:sym typeface="Times New Roman"/>
              </a:rPr>
              <a:t>of </a:t>
            </a:r>
            <a:r>
              <a:rPr b="1" lang="en-US" sz="1400">
                <a:solidFill>
                  <a:schemeClr val="accent2"/>
                </a:solidFill>
                <a:latin typeface="Times New Roman"/>
                <a:ea typeface="Times New Roman"/>
                <a:cs typeface="Times New Roman"/>
                <a:sym typeface="Times New Roman"/>
              </a:rPr>
              <a:t>20-30 Degrees</a:t>
            </a:r>
            <a:r>
              <a:rPr lang="en-US" sz="1400">
                <a:solidFill>
                  <a:schemeClr val="accent2"/>
                </a:solidFill>
                <a:latin typeface="Times New Roman"/>
                <a:ea typeface="Times New Roman"/>
                <a:cs typeface="Times New Roman"/>
                <a:sym typeface="Times New Roman"/>
              </a:rPr>
              <a:t>, </a:t>
            </a:r>
            <a:r>
              <a:rPr b="1" lang="en-US" sz="1400">
                <a:solidFill>
                  <a:schemeClr val="accent2"/>
                </a:solidFill>
                <a:latin typeface="Times New Roman"/>
                <a:ea typeface="Times New Roman"/>
                <a:cs typeface="Times New Roman"/>
                <a:sym typeface="Times New Roman"/>
              </a:rPr>
              <a:t>evening time 4 pm- 8 pm, Humidity </a:t>
            </a:r>
            <a:r>
              <a:rPr lang="en-US" sz="1400">
                <a:solidFill>
                  <a:schemeClr val="accent2"/>
                </a:solidFill>
                <a:latin typeface="Times New Roman"/>
                <a:ea typeface="Times New Roman"/>
                <a:cs typeface="Times New Roman"/>
                <a:sym typeface="Times New Roman"/>
              </a:rPr>
              <a:t>between </a:t>
            </a:r>
            <a:r>
              <a:rPr b="1" lang="en-US" sz="1400">
                <a:solidFill>
                  <a:schemeClr val="accent2"/>
                </a:solidFill>
                <a:latin typeface="Times New Roman"/>
                <a:ea typeface="Times New Roman"/>
                <a:cs typeface="Times New Roman"/>
                <a:sym typeface="Times New Roman"/>
              </a:rPr>
              <a:t>40%-60%  </a:t>
            </a:r>
            <a:r>
              <a:rPr lang="en-US" sz="1400">
                <a:solidFill>
                  <a:schemeClr val="accent2"/>
                </a:solidFill>
                <a:latin typeface="Times New Roman"/>
                <a:ea typeface="Times New Roman"/>
                <a:cs typeface="Times New Roman"/>
                <a:sym typeface="Times New Roman"/>
              </a:rPr>
              <a:t>are the most favorable parameters where the Bike demand is at its peak.</a:t>
            </a:r>
            <a:endParaRPr/>
          </a:p>
          <a:p>
            <a:pPr indent="-254000" lvl="0" marL="457200" rtl="0" algn="l">
              <a:lnSpc>
                <a:spcPct val="115000"/>
              </a:lnSpc>
              <a:spcBef>
                <a:spcPts val="0"/>
              </a:spcBef>
              <a:spcAft>
                <a:spcPts val="0"/>
              </a:spcAft>
              <a:buClr>
                <a:schemeClr val="dk2"/>
              </a:buClr>
              <a:buSzPts val="1400"/>
              <a:buFont typeface="Arial"/>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b="1" lang="en-US" sz="1400">
                <a:solidFill>
                  <a:schemeClr val="accent2"/>
                </a:solidFill>
                <a:latin typeface="Times New Roman"/>
                <a:ea typeface="Times New Roman"/>
                <a:cs typeface="Times New Roman"/>
                <a:sym typeface="Times New Roman"/>
              </a:rPr>
              <a:t>Temperature, Hour </a:t>
            </a:r>
            <a:r>
              <a:rPr lang="en-US" sz="1400">
                <a:solidFill>
                  <a:schemeClr val="accent2"/>
                </a:solidFill>
                <a:latin typeface="Times New Roman"/>
                <a:ea typeface="Times New Roman"/>
                <a:cs typeface="Times New Roman"/>
                <a:sym typeface="Times New Roman"/>
              </a:rPr>
              <a:t>of the day, </a:t>
            </a:r>
            <a:r>
              <a:rPr b="1" lang="en-US" sz="1400">
                <a:solidFill>
                  <a:schemeClr val="accent2"/>
                </a:solidFill>
                <a:latin typeface="Times New Roman"/>
                <a:ea typeface="Times New Roman"/>
                <a:cs typeface="Times New Roman"/>
                <a:sym typeface="Times New Roman"/>
              </a:rPr>
              <a:t>Solar radiation</a:t>
            </a:r>
            <a:r>
              <a:rPr lang="en-US" sz="1400">
                <a:solidFill>
                  <a:schemeClr val="accent2"/>
                </a:solidFill>
                <a:latin typeface="Times New Roman"/>
                <a:ea typeface="Times New Roman"/>
                <a:cs typeface="Times New Roman"/>
                <a:sym typeface="Times New Roman"/>
              </a:rPr>
              <a:t>, and </a:t>
            </a:r>
            <a:r>
              <a:rPr b="1" lang="en-US" sz="1400">
                <a:solidFill>
                  <a:schemeClr val="accent2"/>
                </a:solidFill>
                <a:latin typeface="Times New Roman"/>
                <a:ea typeface="Times New Roman"/>
                <a:cs typeface="Times New Roman"/>
                <a:sym typeface="Times New Roman"/>
              </a:rPr>
              <a:t>Humidity </a:t>
            </a:r>
            <a:r>
              <a:rPr lang="en-US" sz="1400">
                <a:solidFill>
                  <a:schemeClr val="accent2"/>
                </a:solidFill>
                <a:latin typeface="Times New Roman"/>
                <a:ea typeface="Times New Roman"/>
                <a:cs typeface="Times New Roman"/>
                <a:sym typeface="Times New Roman"/>
              </a:rPr>
              <a:t>are major driving factors for the Bike rent demand.</a:t>
            </a:r>
            <a:endParaRPr/>
          </a:p>
          <a:p>
            <a:pPr indent="-254000" lvl="0" marL="457200" rtl="0" algn="l">
              <a:lnSpc>
                <a:spcPct val="115000"/>
              </a:lnSpc>
              <a:spcBef>
                <a:spcPts val="0"/>
              </a:spcBef>
              <a:spcAft>
                <a:spcPts val="0"/>
              </a:spcAft>
              <a:buClr>
                <a:schemeClr val="dk2"/>
              </a:buClr>
              <a:buSzPts val="1400"/>
              <a:buFont typeface="Arial"/>
              <a:buNone/>
            </a:pPr>
            <a:r>
              <a:t/>
            </a:r>
            <a:endParaRPr sz="1400">
              <a:solidFill>
                <a:schemeClr val="accent2"/>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accent2"/>
              </a:buClr>
              <a:buSzPts val="1400"/>
              <a:buFont typeface="Arial"/>
              <a:buChar char="•"/>
            </a:pPr>
            <a:r>
              <a:rPr lang="en-US" sz="1400">
                <a:solidFill>
                  <a:schemeClr val="accent2"/>
                </a:solidFill>
                <a:latin typeface="Times New Roman"/>
                <a:ea typeface="Times New Roman"/>
                <a:cs typeface="Times New Roman"/>
                <a:sym typeface="Times New Roman"/>
              </a:rPr>
              <a:t>Feature and Labels had a weak linear relationship, hence the prediction from the linear model was very low. Best predictions are obtained with a </a:t>
            </a:r>
            <a:r>
              <a:rPr b="1" lang="en-US" sz="1400">
                <a:solidFill>
                  <a:schemeClr val="accent2"/>
                </a:solidFill>
                <a:latin typeface="Times New Roman"/>
                <a:ea typeface="Times New Roman"/>
                <a:cs typeface="Times New Roman"/>
                <a:sym typeface="Times New Roman"/>
              </a:rPr>
              <a:t>Random forest </a:t>
            </a:r>
            <a:r>
              <a:rPr lang="en-US" sz="1400">
                <a:solidFill>
                  <a:schemeClr val="accent2"/>
                </a:solidFill>
                <a:latin typeface="Times New Roman"/>
                <a:ea typeface="Times New Roman"/>
                <a:cs typeface="Times New Roman"/>
                <a:sym typeface="Times New Roman"/>
              </a:rPr>
              <a:t>model with an accuracy of </a:t>
            </a:r>
            <a:r>
              <a:rPr b="1" lang="en-US" sz="1400">
                <a:solidFill>
                  <a:schemeClr val="accent2"/>
                </a:solidFill>
                <a:latin typeface="Times New Roman"/>
                <a:ea typeface="Times New Roman"/>
                <a:cs typeface="Times New Roman"/>
                <a:sym typeface="Times New Roman"/>
              </a:rPr>
              <a:t>0.875</a:t>
            </a:r>
            <a:endParaRPr/>
          </a:p>
          <a:p>
            <a:pPr indent="-254000" lvl="0" marL="457200" rtl="0" algn="l">
              <a:lnSpc>
                <a:spcPct val="115000"/>
              </a:lnSpc>
              <a:spcBef>
                <a:spcPts val="0"/>
              </a:spcBef>
              <a:spcAft>
                <a:spcPts val="0"/>
              </a:spcAft>
              <a:buClr>
                <a:schemeClr val="dk2"/>
              </a:buClr>
              <a:buSzPts val="1400"/>
              <a:buFont typeface="Arial"/>
              <a:buNone/>
            </a:pPr>
            <a:r>
              <a:t/>
            </a:r>
            <a:endParaRPr b="1" sz="1400">
              <a:solidFill>
                <a:schemeClr val="accent2"/>
              </a:solidFill>
              <a:latin typeface="Times New Roman"/>
              <a:ea typeface="Times New Roman"/>
              <a:cs typeface="Times New Roman"/>
              <a:sym typeface="Times New Roman"/>
            </a:endParaRPr>
          </a:p>
          <a:p>
            <a:pPr indent="-254000" lvl="0" marL="457200" rtl="0" algn="l">
              <a:lnSpc>
                <a:spcPct val="115000"/>
              </a:lnSpc>
              <a:spcBef>
                <a:spcPts val="0"/>
              </a:spcBef>
              <a:spcAft>
                <a:spcPts val="0"/>
              </a:spcAft>
              <a:buClr>
                <a:schemeClr val="dk2"/>
              </a:buClr>
              <a:buSzPts val="1400"/>
              <a:buFont typeface="Arial"/>
              <a:buNone/>
            </a:pPr>
            <a:r>
              <a:t/>
            </a:r>
            <a:endParaRPr b="1"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400">
              <a:solidFill>
                <a:schemeClr val="accent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3"/>
          <p:cNvSpPr txBox="1"/>
          <p:nvPr>
            <p:ph type="title"/>
          </p:nvPr>
        </p:nvSpPr>
        <p:spPr>
          <a:xfrm>
            <a:off x="0" y="338699"/>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Introduction</a:t>
            </a:r>
            <a:endParaRPr>
              <a:solidFill>
                <a:srgbClr val="FF0000"/>
              </a:solidFill>
              <a:latin typeface="Times New Roman"/>
              <a:ea typeface="Times New Roman"/>
              <a:cs typeface="Times New Roman"/>
              <a:sym typeface="Times New Roman"/>
            </a:endParaRPr>
          </a:p>
        </p:txBody>
      </p:sp>
      <p:sp>
        <p:nvSpPr>
          <p:cNvPr id="69" name="Google Shape;69;p3"/>
          <p:cNvSpPr txBox="1"/>
          <p:nvPr>
            <p:ph idx="1" type="body"/>
          </p:nvPr>
        </p:nvSpPr>
        <p:spPr>
          <a:xfrm>
            <a:off x="0" y="1152475"/>
            <a:ext cx="88323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600">
                <a:solidFill>
                  <a:schemeClr val="accent2"/>
                </a:solidFill>
                <a:latin typeface="Times New Roman"/>
                <a:ea typeface="Times New Roman"/>
                <a:cs typeface="Times New Roman"/>
                <a:sym typeface="Times New Roman"/>
              </a:rPr>
              <a:t>A bike rental or bike hire business rents out motorcycles for short periods of time, Usually for a few hours. Most rentals are provided by bike shops as a sideline to their main businesses of sales and service, but some shops specialize in rentals. </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lang="en-US" sz="1600">
                <a:solidFill>
                  <a:schemeClr val="accent2"/>
                </a:solidFill>
                <a:latin typeface="Times New Roman"/>
                <a:ea typeface="Times New Roman"/>
                <a:cs typeface="Times New Roman"/>
                <a:sym typeface="Times New Roman"/>
              </a:rPr>
              <a:t>As with car rental, bicycle rental shops primarily serve people who do not have access to vehicles, typically travelers and particularly tourists.</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lang="en-US" sz="1600">
                <a:solidFill>
                  <a:schemeClr val="accent2"/>
                </a:solidFill>
                <a:latin typeface="Times New Roman"/>
                <a:ea typeface="Times New Roman"/>
                <a:cs typeface="Times New Roman"/>
                <a:sym typeface="Times New Roman"/>
              </a:rPr>
              <a:t>Bike rental shops rent by the day or week as well as by the hour, and these provide an excellent opportunity for those who would like to avoid shipping their own bikes but would like to do a multi-day bike tour of a particular area.</a:t>
            </a:r>
            <a:endParaRPr/>
          </a:p>
          <a:p>
            <a:pPr indent="0" lvl="0" marL="114300" rtl="0" algn="l">
              <a:lnSpc>
                <a:spcPct val="115000"/>
              </a:lnSpc>
              <a:spcBef>
                <a:spcPts val="0"/>
              </a:spcBef>
              <a:spcAft>
                <a:spcPts val="0"/>
              </a:spcAft>
              <a:buSzPts val="1800"/>
              <a:buNone/>
            </a:pPr>
            <a:r>
              <a:t/>
            </a:r>
            <a:endParaRPr sz="16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0"/>
          <p:cNvSpPr txBox="1"/>
          <p:nvPr/>
        </p:nvSpPr>
        <p:spPr>
          <a:xfrm>
            <a:off x="2020186" y="928577"/>
            <a:ext cx="4848447" cy="30469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9600" u="none" cap="none" strike="noStrike">
                <a:solidFill>
                  <a:srgbClr val="FF0000"/>
                </a:solidFill>
                <a:latin typeface="Algerian"/>
                <a:ea typeface="Algerian"/>
                <a:cs typeface="Algerian"/>
                <a:sym typeface="Algerian"/>
              </a:rPr>
              <a:t>Thank You</a:t>
            </a:r>
            <a:endParaRPr b="0" i="0" sz="9600" u="none" cap="none" strike="noStrike">
              <a:solidFill>
                <a:srgbClr val="FF0000"/>
              </a:solidFill>
              <a:latin typeface="Algerian"/>
              <a:ea typeface="Algerian"/>
              <a:cs typeface="Algerian"/>
              <a:sym typeface="Algeri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0" y="289081"/>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Problem Statement</a:t>
            </a:r>
            <a:br>
              <a:rPr lang="en-US" sz="3200">
                <a:solidFill>
                  <a:srgbClr val="FF0000"/>
                </a:solidFill>
                <a:latin typeface="Times New Roman"/>
                <a:ea typeface="Times New Roman"/>
                <a:cs typeface="Times New Roman"/>
                <a:sym typeface="Times New Roman"/>
              </a:rPr>
            </a:br>
            <a:endParaRPr sz="3200">
              <a:solidFill>
                <a:srgbClr val="FF0000"/>
              </a:solidFill>
              <a:latin typeface="Times New Roman"/>
              <a:ea typeface="Times New Roman"/>
              <a:cs typeface="Times New Roman"/>
              <a:sym typeface="Times New Roman"/>
            </a:endParaRPr>
          </a:p>
        </p:txBody>
      </p:sp>
      <p:sp>
        <p:nvSpPr>
          <p:cNvPr id="75" name="Google Shape;75;p4"/>
          <p:cNvSpPr txBox="1"/>
          <p:nvPr>
            <p:ph idx="1" type="body"/>
          </p:nvPr>
        </p:nvSpPr>
        <p:spPr>
          <a:xfrm>
            <a:off x="0" y="1218206"/>
            <a:ext cx="5090160" cy="347472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0" i="0" lang="en-US" sz="1600">
                <a:solidFill>
                  <a:schemeClr val="accent2"/>
                </a:solidFill>
                <a:latin typeface="Times New Roman"/>
                <a:ea typeface="Times New Roman"/>
                <a:cs typeface="Times New Roman"/>
                <a:sym typeface="Times New Roman"/>
              </a:rPr>
              <a:t>Currently, Rental bikes are introduced in many urban cities for the enhancement of mobility comfort. </a:t>
            </a:r>
            <a:endParaRPr/>
          </a:p>
          <a:p>
            <a:pPr indent="0" lvl="0" marL="114300" rtl="0" algn="l">
              <a:lnSpc>
                <a:spcPct val="115000"/>
              </a:lnSpc>
              <a:spcBef>
                <a:spcPts val="0"/>
              </a:spcBef>
              <a:spcAft>
                <a:spcPts val="0"/>
              </a:spcAft>
              <a:buSzPts val="1800"/>
              <a:buNone/>
            </a:pPr>
            <a:r>
              <a:t/>
            </a:r>
            <a:endParaRPr b="0" i="0"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0" i="0" lang="en-US" sz="1600">
                <a:solidFill>
                  <a:schemeClr val="accent2"/>
                </a:solidFill>
                <a:latin typeface="Times New Roman"/>
                <a:ea typeface="Times New Roman"/>
                <a:cs typeface="Times New Roman"/>
                <a:sym typeface="Times New Roman"/>
              </a:rPr>
              <a:t>It is important to make the rental bike available and accessible to the public at the right time as it lessens the waiting time. </a:t>
            </a:r>
            <a:endParaRPr/>
          </a:p>
          <a:p>
            <a:pPr indent="0" lvl="0" marL="114300" rtl="0" algn="l">
              <a:lnSpc>
                <a:spcPct val="115000"/>
              </a:lnSpc>
              <a:spcBef>
                <a:spcPts val="0"/>
              </a:spcBef>
              <a:spcAft>
                <a:spcPts val="0"/>
              </a:spcAft>
              <a:buSzPts val="1800"/>
              <a:buNone/>
            </a:pPr>
            <a:r>
              <a:t/>
            </a:r>
            <a:endParaRPr b="0" i="0"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0" i="0" lang="en-US" sz="1600">
                <a:solidFill>
                  <a:schemeClr val="accent2"/>
                </a:solidFill>
                <a:latin typeface="Times New Roman"/>
                <a:ea typeface="Times New Roman"/>
                <a:cs typeface="Times New Roman"/>
                <a:sym typeface="Times New Roman"/>
              </a:rPr>
              <a:t>Eventually, providing the city with a stable supply of rental bikes becomes a major concern. </a:t>
            </a:r>
            <a:endParaRPr/>
          </a:p>
          <a:p>
            <a:pPr indent="0" lvl="0" marL="114300" rtl="0" algn="l">
              <a:lnSpc>
                <a:spcPct val="115000"/>
              </a:lnSpc>
              <a:spcBef>
                <a:spcPts val="0"/>
              </a:spcBef>
              <a:spcAft>
                <a:spcPts val="0"/>
              </a:spcAft>
              <a:buSzPts val="1800"/>
              <a:buNone/>
            </a:pPr>
            <a:r>
              <a:t/>
            </a:r>
            <a:endParaRPr b="0" i="0" sz="16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0" i="0" lang="en-US" sz="1600">
                <a:solidFill>
                  <a:schemeClr val="accent2"/>
                </a:solidFill>
                <a:latin typeface="Times New Roman"/>
                <a:ea typeface="Times New Roman"/>
                <a:cs typeface="Times New Roman"/>
                <a:sym typeface="Times New Roman"/>
              </a:rPr>
              <a:t>The crucial part is the prediction of the bike count required at each hour for the stable supply of rental bikes</a:t>
            </a:r>
            <a:r>
              <a:rPr b="0" i="0" lang="en-US" sz="1600">
                <a:solidFill>
                  <a:schemeClr val="lt1"/>
                </a:solidFill>
                <a:latin typeface="Times New Roman"/>
                <a:ea typeface="Times New Roman"/>
                <a:cs typeface="Times New Roman"/>
                <a:sym typeface="Times New Roman"/>
              </a:rPr>
              <a:t>.</a:t>
            </a:r>
            <a:endParaRPr/>
          </a:p>
          <a:p>
            <a:pPr indent="0" lvl="0" marL="114300" rtl="0" algn="l">
              <a:lnSpc>
                <a:spcPct val="115000"/>
              </a:lnSpc>
              <a:spcBef>
                <a:spcPts val="0"/>
              </a:spcBef>
              <a:spcAft>
                <a:spcPts val="0"/>
              </a:spcAft>
              <a:buSzPts val="1800"/>
              <a:buNone/>
            </a:pPr>
            <a:r>
              <a:t/>
            </a:r>
            <a:endParaRPr sz="1600">
              <a:latin typeface="Times New Roman"/>
              <a:ea typeface="Times New Roman"/>
              <a:cs typeface="Times New Roman"/>
              <a:sym typeface="Times New Roman"/>
            </a:endParaRPr>
          </a:p>
        </p:txBody>
      </p:sp>
      <p:pic>
        <p:nvPicPr>
          <p:cNvPr id="76" name="Google Shape;76;p4"/>
          <p:cNvPicPr preferRelativeResize="0"/>
          <p:nvPr/>
        </p:nvPicPr>
        <p:blipFill rotWithShape="1">
          <a:blip r:embed="rId3">
            <a:alphaModFix/>
          </a:blip>
          <a:srcRect b="0" l="0" r="0" t="0"/>
          <a:stretch/>
        </p:blipFill>
        <p:spPr>
          <a:xfrm>
            <a:off x="4884420" y="937735"/>
            <a:ext cx="4145280" cy="35585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5"/>
          <p:cNvSpPr txBox="1"/>
          <p:nvPr>
            <p:ph type="title"/>
          </p:nvPr>
        </p:nvSpPr>
        <p:spPr>
          <a:xfrm>
            <a:off x="0" y="331611"/>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0000"/>
                </a:solidFill>
                <a:latin typeface="Times New Roman"/>
                <a:ea typeface="Times New Roman"/>
                <a:cs typeface="Times New Roman"/>
                <a:sym typeface="Times New Roman"/>
              </a:rPr>
              <a:t>Discussion Topics</a:t>
            </a:r>
            <a:endParaRPr sz="2400">
              <a:solidFill>
                <a:srgbClr val="FF0000"/>
              </a:solidFill>
              <a:latin typeface="Times New Roman"/>
              <a:ea typeface="Times New Roman"/>
              <a:cs typeface="Times New Roman"/>
              <a:sym typeface="Times New Roman"/>
            </a:endParaRPr>
          </a:p>
        </p:txBody>
      </p:sp>
      <p:sp>
        <p:nvSpPr>
          <p:cNvPr id="82" name="Google Shape;82;p5"/>
          <p:cNvSpPr txBox="1"/>
          <p:nvPr>
            <p:ph idx="1" type="body"/>
          </p:nvPr>
        </p:nvSpPr>
        <p:spPr>
          <a:xfrm>
            <a:off x="0" y="1152475"/>
            <a:ext cx="8832300" cy="3416400"/>
          </a:xfrm>
          <a:prstGeom prst="rect">
            <a:avLst/>
          </a:prstGeom>
          <a:noFill/>
          <a:ln>
            <a:noFill/>
          </a:ln>
        </p:spPr>
        <p:txBody>
          <a:bodyPr anchorCtr="0" anchor="t" bIns="91425" lIns="91425" spcFirstLastPara="1" rIns="91425" wrap="square" tIns="91425">
            <a:noAutofit/>
          </a:bodyPr>
          <a:lstStyle/>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Bike booking in each season, on functioning days, holidays,  and months.</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Comparing Rented Bike Count against Numerical data columns.</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Checking for Linear relation between the Rented bike count and the Numerical data columns.</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Climate Effect in Different seasons on Bike Sharing.</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Heat Map(OR) Correlation Map.</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Linear Regression analysis, Lasso Regression Analysis, Grid Search CV for Hyperparameter tuning,</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Decision Tree Analysis, XG boost, and Random Forest Analysis</a:t>
            </a:r>
            <a:endParaRPr/>
          </a:p>
          <a:p>
            <a:pPr indent="0" lvl="0" marL="0" rtl="0" algn="l">
              <a:lnSpc>
                <a:spcPct val="100000"/>
              </a:lnSpc>
              <a:spcBef>
                <a:spcPts val="0"/>
              </a:spcBef>
              <a:spcAft>
                <a:spcPts val="0"/>
              </a:spcAft>
              <a:buClr>
                <a:schemeClr val="dk2"/>
              </a:buClr>
              <a:buSzPts val="1600"/>
              <a:buNone/>
            </a:pPr>
            <a:r>
              <a:t/>
            </a:r>
            <a:endParaRPr sz="1600">
              <a:solidFill>
                <a:schemeClr val="accent2"/>
              </a:solidFill>
              <a:latin typeface="Times New Roman"/>
              <a:ea typeface="Times New Roman"/>
              <a:cs typeface="Times New Roman"/>
              <a:sym typeface="Times New Roman"/>
            </a:endParaRPr>
          </a:p>
          <a:p>
            <a:pPr indent="-171450" lvl="0" marL="171450" rtl="0" algn="l">
              <a:lnSpc>
                <a:spcPct val="100000"/>
              </a:lnSpc>
              <a:spcBef>
                <a:spcPts val="0"/>
              </a:spcBef>
              <a:spcAft>
                <a:spcPts val="0"/>
              </a:spcAft>
              <a:buClr>
                <a:schemeClr val="accent2"/>
              </a:buClr>
              <a:buSzPts val="1600"/>
              <a:buFont typeface="Arial"/>
              <a:buChar char="•"/>
            </a:pPr>
            <a:r>
              <a:rPr lang="en-US" sz="1600">
                <a:solidFill>
                  <a:schemeClr val="accent2"/>
                </a:solidFill>
                <a:latin typeface="Times New Roman"/>
                <a:ea typeface="Times New Roman"/>
                <a:cs typeface="Times New Roman"/>
                <a:sym typeface="Times New Roman"/>
              </a:rPr>
              <a:t>Feature Importance.	</a:t>
            </a:r>
            <a:endParaRPr/>
          </a:p>
          <a:p>
            <a:pPr indent="0" lvl="0" marL="114300" rtl="0" algn="l">
              <a:lnSpc>
                <a:spcPct val="115000"/>
              </a:lnSpc>
              <a:spcBef>
                <a:spcPts val="0"/>
              </a:spcBef>
              <a:spcAft>
                <a:spcPts val="0"/>
              </a:spcAft>
              <a:buSzPts val="1800"/>
              <a:buNone/>
            </a:pPr>
            <a:r>
              <a:t/>
            </a:r>
            <a:endParaRPr sz="16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6"/>
          <p:cNvSpPr txBox="1"/>
          <p:nvPr>
            <p:ph type="title"/>
          </p:nvPr>
        </p:nvSpPr>
        <p:spPr>
          <a:xfrm>
            <a:off x="0" y="326065"/>
            <a:ext cx="8832300" cy="69166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0000"/>
                </a:solidFill>
                <a:latin typeface="Times New Roman"/>
                <a:ea typeface="Times New Roman"/>
                <a:cs typeface="Times New Roman"/>
                <a:sym typeface="Times New Roman"/>
              </a:rPr>
              <a:t>Data Analysis Steps</a:t>
            </a:r>
            <a:endParaRPr sz="2400">
              <a:solidFill>
                <a:srgbClr val="FF0000"/>
              </a:solidFill>
              <a:latin typeface="Times New Roman"/>
              <a:ea typeface="Times New Roman"/>
              <a:cs typeface="Times New Roman"/>
              <a:sym typeface="Times New Roman"/>
            </a:endParaRPr>
          </a:p>
        </p:txBody>
      </p:sp>
      <p:sp>
        <p:nvSpPr>
          <p:cNvPr id="88" name="Google Shape;88;p6"/>
          <p:cNvSpPr txBox="1"/>
          <p:nvPr>
            <p:ph idx="1" type="body"/>
          </p:nvPr>
        </p:nvSpPr>
        <p:spPr>
          <a:xfrm>
            <a:off x="0" y="1152475"/>
            <a:ext cx="88323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US" sz="1400" u="sng">
                <a:solidFill>
                  <a:schemeClr val="accent2"/>
                </a:solidFill>
                <a:latin typeface="Times New Roman"/>
                <a:ea typeface="Times New Roman"/>
                <a:cs typeface="Times New Roman"/>
                <a:sym typeface="Times New Roman"/>
              </a:rPr>
              <a:t>Imported Libraries</a:t>
            </a:r>
            <a:r>
              <a:rPr b="1" lang="en-US" sz="1400">
                <a:solidFill>
                  <a:schemeClr val="accent2"/>
                </a:solidFill>
                <a:latin typeface="Times New Roman"/>
                <a:ea typeface="Times New Roman"/>
                <a:cs typeface="Times New Roman"/>
                <a:sym typeface="Times New Roman"/>
              </a:rPr>
              <a:t> </a:t>
            </a:r>
            <a:endParaRPr/>
          </a:p>
          <a:p>
            <a:pPr indent="0" lvl="0" marL="114300" rtl="0" algn="l">
              <a:lnSpc>
                <a:spcPct val="115000"/>
              </a:lnSpc>
              <a:spcBef>
                <a:spcPts val="0"/>
              </a:spcBef>
              <a:spcAft>
                <a:spcPts val="0"/>
              </a:spcAft>
              <a:buSzPts val="1800"/>
              <a:buNone/>
            </a:pPr>
            <a:r>
              <a:rPr lang="en-US" sz="1400">
                <a:solidFill>
                  <a:schemeClr val="accent2"/>
                </a:solidFill>
                <a:latin typeface="Times New Roman"/>
                <a:ea typeface="Times New Roman"/>
                <a:cs typeface="Times New Roman"/>
                <a:sym typeface="Times New Roman"/>
              </a:rPr>
              <a:t>In this part, we imported the required libraries NumPy, Pandas, matplotlib, and seaborn, to perform Exploratory Data Analysis and for prediction, we imported the Scikit learn library.</a:t>
            </a:r>
            <a:endParaRPr/>
          </a:p>
          <a:p>
            <a:pPr indent="-228600" lvl="0" marL="457200" rtl="0" algn="l">
              <a:lnSpc>
                <a:spcPct val="115000"/>
              </a:lnSpc>
              <a:spcBef>
                <a:spcPts val="0"/>
              </a:spcBef>
              <a:spcAft>
                <a:spcPts val="0"/>
              </a:spcAft>
              <a:buSzPts val="1800"/>
              <a:buNone/>
            </a:pPr>
            <a:r>
              <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lang="en-US" sz="1400" u="sng">
                <a:solidFill>
                  <a:schemeClr val="accent2"/>
                </a:solidFill>
                <a:latin typeface="Times New Roman"/>
                <a:ea typeface="Times New Roman"/>
                <a:cs typeface="Times New Roman"/>
                <a:sym typeface="Times New Roman"/>
              </a:rPr>
              <a:t>Descriptive Statistics</a:t>
            </a:r>
            <a:r>
              <a:rPr b="1" lang="en-US" sz="1400">
                <a:solidFill>
                  <a:schemeClr val="accent2"/>
                </a:solidFill>
                <a:latin typeface="Times New Roman"/>
                <a:ea typeface="Times New Roman"/>
                <a:cs typeface="Times New Roman"/>
                <a:sym typeface="Times New Roman"/>
              </a:rPr>
              <a:t> </a:t>
            </a:r>
            <a:endParaRPr/>
          </a:p>
          <a:p>
            <a:pPr indent="0" lvl="0" marL="114300" rtl="0" algn="l">
              <a:lnSpc>
                <a:spcPct val="115000"/>
              </a:lnSpc>
              <a:spcBef>
                <a:spcPts val="0"/>
              </a:spcBef>
              <a:spcAft>
                <a:spcPts val="0"/>
              </a:spcAft>
              <a:buSzPts val="1800"/>
              <a:buNone/>
            </a:pPr>
            <a:r>
              <a:rPr lang="en-US" sz="1400">
                <a:solidFill>
                  <a:schemeClr val="accent2"/>
                </a:solidFill>
                <a:latin typeface="Times New Roman"/>
                <a:ea typeface="Times New Roman"/>
                <a:cs typeface="Times New Roman"/>
                <a:sym typeface="Times New Roman"/>
              </a:rPr>
              <a:t>In this part, we start by looking at descriptive statistic parameters for the dataset. We will use describe() this told mean, median, standard deviation</a:t>
            </a:r>
            <a:endParaRPr/>
          </a:p>
          <a:p>
            <a:pPr indent="-228600" lvl="0" marL="457200" rtl="0" algn="l">
              <a:lnSpc>
                <a:spcPct val="115000"/>
              </a:lnSpc>
              <a:spcBef>
                <a:spcPts val="0"/>
              </a:spcBef>
              <a:spcAft>
                <a:spcPts val="0"/>
              </a:spcAft>
              <a:buSzPts val="1800"/>
              <a:buNone/>
            </a:pPr>
            <a:r>
              <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lang="en-US" sz="1400" u="sng">
                <a:solidFill>
                  <a:schemeClr val="accent2"/>
                </a:solidFill>
                <a:latin typeface="Times New Roman"/>
                <a:ea typeface="Times New Roman"/>
                <a:cs typeface="Times New Roman"/>
                <a:sym typeface="Times New Roman"/>
              </a:rPr>
              <a:t>Missing Value Imputation</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lang="en-US" sz="1400">
                <a:solidFill>
                  <a:schemeClr val="accent2"/>
                </a:solidFill>
                <a:latin typeface="Times New Roman"/>
                <a:ea typeface="Times New Roman"/>
                <a:cs typeface="Times New Roman"/>
                <a:sym typeface="Times New Roman"/>
              </a:rPr>
              <a:t>We will now check for missing values in our dataset. after checking not existed any missing values, In case there are any missing entries, we will impute them with appropriate values.</a:t>
            </a:r>
            <a:endParaRPr/>
          </a:p>
          <a:p>
            <a:pPr indent="-228600" lvl="0" marL="457200" rtl="0" algn="l">
              <a:lnSpc>
                <a:spcPct val="115000"/>
              </a:lnSpc>
              <a:spcBef>
                <a:spcPts val="0"/>
              </a:spcBef>
              <a:spcAft>
                <a:spcPts val="0"/>
              </a:spcAft>
              <a:buSzPts val="1800"/>
              <a:buNone/>
            </a:pPr>
            <a:r>
              <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lang="en-US" sz="1400" u="sng">
                <a:solidFill>
                  <a:schemeClr val="accent2"/>
                </a:solidFill>
                <a:latin typeface="Times New Roman"/>
                <a:ea typeface="Times New Roman"/>
                <a:cs typeface="Times New Roman"/>
                <a:sym typeface="Times New Roman"/>
              </a:rPr>
              <a:t>Graphical Representation</a:t>
            </a:r>
            <a:r>
              <a:rPr b="1" lang="en-US" sz="1400">
                <a:solidFill>
                  <a:schemeClr val="accent2"/>
                </a:solidFill>
                <a:latin typeface="Times New Roman"/>
                <a:ea typeface="Times New Roman"/>
                <a:cs typeface="Times New Roman"/>
                <a:sym typeface="Times New Roman"/>
              </a:rPr>
              <a:t> </a:t>
            </a:r>
            <a:endParaRPr/>
          </a:p>
          <a:p>
            <a:pPr indent="0" lvl="0" marL="114300" rtl="0" algn="l">
              <a:lnSpc>
                <a:spcPct val="115000"/>
              </a:lnSpc>
              <a:spcBef>
                <a:spcPts val="0"/>
              </a:spcBef>
              <a:spcAft>
                <a:spcPts val="0"/>
              </a:spcAft>
              <a:buSzPts val="1800"/>
              <a:buNone/>
            </a:pPr>
            <a:r>
              <a:rPr lang="en-US" sz="1400">
                <a:solidFill>
                  <a:schemeClr val="accent2"/>
                </a:solidFill>
                <a:latin typeface="Times New Roman"/>
                <a:ea typeface="Times New Roman"/>
                <a:cs typeface="Times New Roman"/>
                <a:sym typeface="Times New Roman"/>
              </a:rPr>
              <a:t>We will start with Univariate Analysis, bivariate Analysis and conclude with various prediction models driving the Demand for bikes.</a:t>
            </a:r>
            <a:endParaRPr sz="1400">
              <a:solidFill>
                <a:schemeClr val="accent2"/>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t/>
            </a:r>
            <a:endParaRPr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7"/>
          <p:cNvSpPr txBox="1"/>
          <p:nvPr>
            <p:ph type="title"/>
          </p:nvPr>
        </p:nvSpPr>
        <p:spPr>
          <a:xfrm>
            <a:off x="0" y="304623"/>
            <a:ext cx="8832300" cy="54864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Attributes of each variable</a:t>
            </a:r>
            <a:endParaRPr>
              <a:solidFill>
                <a:srgbClr val="FF0000"/>
              </a:solidFill>
              <a:latin typeface="Times New Roman"/>
              <a:ea typeface="Times New Roman"/>
              <a:cs typeface="Times New Roman"/>
              <a:sym typeface="Times New Roman"/>
            </a:endParaRPr>
          </a:p>
        </p:txBody>
      </p:sp>
      <p:sp>
        <p:nvSpPr>
          <p:cNvPr id="94" name="Google Shape;94;p7"/>
          <p:cNvSpPr txBox="1"/>
          <p:nvPr>
            <p:ph idx="1" type="body"/>
          </p:nvPr>
        </p:nvSpPr>
        <p:spPr>
          <a:xfrm>
            <a:off x="85726" y="1300165"/>
            <a:ext cx="7715250" cy="259318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Date</a:t>
            </a:r>
            <a:r>
              <a:rPr i="0" lang="en-US" sz="1400">
                <a:solidFill>
                  <a:srgbClr val="212121"/>
                </a:solidFill>
                <a:latin typeface="Times New Roman"/>
                <a:ea typeface="Times New Roman"/>
                <a:cs typeface="Times New Roman"/>
                <a:sym typeface="Times New Roman"/>
              </a:rPr>
              <a:t>: Date in year-month-day format</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Rented</a:t>
            </a:r>
            <a:r>
              <a:rPr b="1" lang="en-US" sz="1400">
                <a:solidFill>
                  <a:srgbClr val="212121"/>
                </a:solidFill>
                <a:latin typeface="Times New Roman"/>
                <a:ea typeface="Times New Roman"/>
                <a:cs typeface="Times New Roman"/>
                <a:sym typeface="Times New Roman"/>
              </a:rPr>
              <a:t> </a:t>
            </a:r>
            <a:r>
              <a:rPr b="1" i="0" lang="en-US" sz="1400">
                <a:solidFill>
                  <a:srgbClr val="212121"/>
                </a:solidFill>
                <a:latin typeface="Times New Roman"/>
                <a:ea typeface="Times New Roman"/>
                <a:cs typeface="Times New Roman"/>
                <a:sym typeface="Times New Roman"/>
              </a:rPr>
              <a:t>Bike </a:t>
            </a:r>
            <a:r>
              <a:rPr b="1" lang="en-US" sz="1400">
                <a:solidFill>
                  <a:srgbClr val="212121"/>
                </a:solidFill>
                <a:latin typeface="Times New Roman"/>
                <a:ea typeface="Times New Roman"/>
                <a:cs typeface="Times New Roman"/>
                <a:sym typeface="Times New Roman"/>
              </a:rPr>
              <a:t>C</a:t>
            </a:r>
            <a:r>
              <a:rPr b="1" i="0" lang="en-US" sz="1400">
                <a:solidFill>
                  <a:srgbClr val="212121"/>
                </a:solidFill>
                <a:latin typeface="Times New Roman"/>
                <a:ea typeface="Times New Roman"/>
                <a:cs typeface="Times New Roman"/>
                <a:sym typeface="Times New Roman"/>
              </a:rPr>
              <a:t>ount</a:t>
            </a:r>
            <a:r>
              <a:rPr i="0" lang="en-US" sz="1400">
                <a:solidFill>
                  <a:srgbClr val="212121"/>
                </a:solidFill>
                <a:latin typeface="Times New Roman"/>
                <a:ea typeface="Times New Roman"/>
                <a:cs typeface="Times New Roman"/>
                <a:sym typeface="Times New Roman"/>
              </a:rPr>
              <a:t>: Count of bikes rented at each hour</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Hour</a:t>
            </a:r>
            <a:r>
              <a:rPr i="0" lang="en-US" sz="1400">
                <a:solidFill>
                  <a:srgbClr val="212121"/>
                </a:solidFill>
                <a:latin typeface="Times New Roman"/>
                <a:ea typeface="Times New Roman"/>
                <a:cs typeface="Times New Roman"/>
                <a:sym typeface="Times New Roman"/>
              </a:rPr>
              <a:t>: Hour of the Day</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Temperature</a:t>
            </a:r>
            <a:r>
              <a:rPr i="0" lang="en-US" sz="1400">
                <a:solidFill>
                  <a:srgbClr val="212121"/>
                </a:solidFill>
                <a:latin typeface="Times New Roman"/>
                <a:ea typeface="Times New Roman"/>
                <a:cs typeface="Times New Roman"/>
                <a:sym typeface="Times New Roman"/>
              </a:rPr>
              <a:t>: Temperature in Celsius</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Humidity</a:t>
            </a:r>
            <a:r>
              <a:rPr i="0" lang="en-US" sz="1400">
                <a:solidFill>
                  <a:srgbClr val="212121"/>
                </a:solidFill>
                <a:latin typeface="Times New Roman"/>
                <a:ea typeface="Times New Roman"/>
                <a:cs typeface="Times New Roman"/>
                <a:sym typeface="Times New Roman"/>
              </a:rPr>
              <a:t>: Humidity in %</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Windspeed</a:t>
            </a:r>
            <a:r>
              <a:rPr i="0" lang="en-US" sz="1400">
                <a:solidFill>
                  <a:srgbClr val="212121"/>
                </a:solidFill>
                <a:latin typeface="Times New Roman"/>
                <a:ea typeface="Times New Roman"/>
                <a:cs typeface="Times New Roman"/>
                <a:sym typeface="Times New Roman"/>
              </a:rPr>
              <a:t>: Speed o</a:t>
            </a:r>
            <a:r>
              <a:rPr lang="en-US" sz="1400">
                <a:solidFill>
                  <a:srgbClr val="212121"/>
                </a:solidFill>
                <a:latin typeface="Times New Roman"/>
                <a:ea typeface="Times New Roman"/>
                <a:cs typeface="Times New Roman"/>
                <a:sym typeface="Times New Roman"/>
              </a:rPr>
              <a:t>f wind in </a:t>
            </a:r>
            <a:r>
              <a:rPr i="0" lang="en-US" sz="1400">
                <a:solidFill>
                  <a:srgbClr val="212121"/>
                </a:solidFill>
                <a:latin typeface="Times New Roman"/>
                <a:ea typeface="Times New Roman"/>
                <a:cs typeface="Times New Roman"/>
                <a:sym typeface="Times New Roman"/>
              </a:rPr>
              <a:t>m/s</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Visibility (10m)</a:t>
            </a:r>
            <a:r>
              <a:rPr i="0" lang="en-US" sz="1400">
                <a:solidFill>
                  <a:srgbClr val="212121"/>
                </a:solidFill>
                <a:latin typeface="Times New Roman"/>
                <a:ea typeface="Times New Roman"/>
                <a:cs typeface="Times New Roman"/>
                <a:sym typeface="Times New Roman"/>
              </a:rPr>
              <a:t>: Visibility </a:t>
            </a:r>
            <a:r>
              <a:rPr b="1" i="0" lang="en-US" sz="1400">
                <a:solidFill>
                  <a:srgbClr val="212121"/>
                </a:solidFill>
                <a:latin typeface="Times New Roman"/>
                <a:ea typeface="Times New Roman"/>
                <a:cs typeface="Times New Roman"/>
                <a:sym typeface="Times New Roman"/>
              </a:rPr>
              <a:t> </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Dew point temperature</a:t>
            </a:r>
            <a:r>
              <a:rPr i="0" lang="en-US" sz="1400">
                <a:solidFill>
                  <a:srgbClr val="212121"/>
                </a:solidFill>
                <a:latin typeface="Times New Roman"/>
                <a:ea typeface="Times New Roman"/>
                <a:cs typeface="Times New Roman"/>
                <a:sym typeface="Times New Roman"/>
              </a:rPr>
              <a:t>: Dew Point Temp (Celsius)</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Solar radiation</a:t>
            </a:r>
            <a:r>
              <a:rPr i="0" lang="en-US" sz="1400">
                <a:solidFill>
                  <a:srgbClr val="212121"/>
                </a:solidFill>
                <a:latin typeface="Times New Roman"/>
                <a:ea typeface="Times New Roman"/>
                <a:cs typeface="Times New Roman"/>
                <a:sym typeface="Times New Roman"/>
              </a:rPr>
              <a:t>: Radiation in MJ/m2</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Rainfall</a:t>
            </a:r>
            <a:r>
              <a:rPr i="0" lang="en-US" sz="1400">
                <a:solidFill>
                  <a:srgbClr val="212121"/>
                </a:solidFill>
                <a:latin typeface="Times New Roman"/>
                <a:ea typeface="Times New Roman"/>
                <a:cs typeface="Times New Roman"/>
                <a:sym typeface="Times New Roman"/>
              </a:rPr>
              <a:t>: Rainfall (mm)</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Snowfall</a:t>
            </a:r>
            <a:r>
              <a:rPr i="0" lang="en-US" sz="1400">
                <a:solidFill>
                  <a:srgbClr val="212121"/>
                </a:solidFill>
                <a:latin typeface="Times New Roman"/>
                <a:ea typeface="Times New Roman"/>
                <a:cs typeface="Times New Roman"/>
                <a:sym typeface="Times New Roman"/>
              </a:rPr>
              <a:t>: Snowfall (cm)</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Seasons</a:t>
            </a:r>
            <a:r>
              <a:rPr i="0" lang="en-US" sz="1400">
                <a:solidFill>
                  <a:srgbClr val="212121"/>
                </a:solidFill>
                <a:latin typeface="Times New Roman"/>
                <a:ea typeface="Times New Roman"/>
                <a:cs typeface="Times New Roman"/>
                <a:sym typeface="Times New Roman"/>
              </a:rPr>
              <a:t>: Winter, Spring, Summer, Autumn</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Holiday</a:t>
            </a:r>
            <a:r>
              <a:rPr i="0" lang="en-US" sz="1400">
                <a:solidFill>
                  <a:srgbClr val="212121"/>
                </a:solidFill>
                <a:latin typeface="Times New Roman"/>
                <a:ea typeface="Times New Roman"/>
                <a:cs typeface="Times New Roman"/>
                <a:sym typeface="Times New Roman"/>
              </a:rPr>
              <a:t>: Holiday/No holiday</a:t>
            </a:r>
            <a:endParaRPr/>
          </a:p>
          <a:p>
            <a:pPr indent="0" lvl="0" marL="114300" rtl="0" algn="l">
              <a:lnSpc>
                <a:spcPct val="115000"/>
              </a:lnSpc>
              <a:spcBef>
                <a:spcPts val="0"/>
              </a:spcBef>
              <a:spcAft>
                <a:spcPts val="0"/>
              </a:spcAft>
              <a:buSzPts val="1800"/>
              <a:buNone/>
            </a:pPr>
            <a:r>
              <a:t/>
            </a:r>
            <a:endParaRPr i="0" sz="14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SzPts val="1800"/>
              <a:buNone/>
            </a:pPr>
            <a:r>
              <a:rPr b="1" i="0" lang="en-US" sz="1400">
                <a:solidFill>
                  <a:srgbClr val="212121"/>
                </a:solidFill>
                <a:latin typeface="Times New Roman"/>
                <a:ea typeface="Times New Roman"/>
                <a:cs typeface="Times New Roman"/>
                <a:sym typeface="Times New Roman"/>
              </a:rPr>
              <a:t>Functioning Day</a:t>
            </a:r>
            <a:r>
              <a:rPr i="0" lang="en-US" sz="1400">
                <a:solidFill>
                  <a:srgbClr val="212121"/>
                </a:solidFill>
                <a:latin typeface="Times New Roman"/>
                <a:ea typeface="Times New Roman"/>
                <a:cs typeface="Times New Roman"/>
                <a:sym typeface="Times New Roman"/>
              </a:rPr>
              <a:t>: </a:t>
            </a:r>
            <a:r>
              <a:rPr lang="en-US" sz="1400">
                <a:solidFill>
                  <a:srgbClr val="212121"/>
                </a:solidFill>
                <a:latin typeface="Times New Roman"/>
                <a:ea typeface="Times New Roman"/>
                <a:cs typeface="Times New Roman"/>
                <a:sym typeface="Times New Roman"/>
              </a:rPr>
              <a:t>if the day is neither weekend, holiday than 1 else 0</a:t>
            </a:r>
            <a:endParaRPr sz="14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8"/>
          <p:cNvSpPr txBox="1"/>
          <p:nvPr>
            <p:ph type="title"/>
          </p:nvPr>
        </p:nvSpPr>
        <p:spPr>
          <a:xfrm>
            <a:off x="38670" y="220705"/>
            <a:ext cx="8832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Bikes Rented per Season</a:t>
            </a:r>
            <a:endParaRPr/>
          </a:p>
        </p:txBody>
      </p:sp>
      <p:sp>
        <p:nvSpPr>
          <p:cNvPr id="100" name="Google Shape;100;p8"/>
          <p:cNvSpPr txBox="1"/>
          <p:nvPr>
            <p:ph idx="1" type="body"/>
          </p:nvPr>
        </p:nvSpPr>
        <p:spPr>
          <a:xfrm>
            <a:off x="142875" y="1335882"/>
            <a:ext cx="4429125" cy="3300412"/>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chemeClr val="lt1"/>
              </a:buClr>
              <a:buSzPts val="1400"/>
              <a:buFont typeface="Arial"/>
              <a:buChar char="•"/>
            </a:pPr>
            <a:r>
              <a:rPr lang="en-US" sz="1400">
                <a:solidFill>
                  <a:schemeClr val="lt1"/>
                </a:solidFill>
                <a:latin typeface="Times New Roman"/>
                <a:ea typeface="Times New Roman"/>
                <a:cs typeface="Times New Roman"/>
                <a:sym typeface="Times New Roman"/>
              </a:rPr>
              <a:t>Highest number of bikes were rented in </a:t>
            </a:r>
            <a:r>
              <a:rPr b="1" lang="en-US" sz="1400">
                <a:solidFill>
                  <a:schemeClr val="lt1"/>
                </a:solidFill>
                <a:latin typeface="Times New Roman"/>
                <a:ea typeface="Times New Roman"/>
                <a:cs typeface="Times New Roman"/>
                <a:sym typeface="Times New Roman"/>
              </a:rPr>
              <a:t>Summer.</a:t>
            </a:r>
            <a:r>
              <a:rPr lang="en-US" sz="1400">
                <a:solidFill>
                  <a:schemeClr val="lt1"/>
                </a:solidFill>
                <a:latin typeface="Times New Roman"/>
                <a:ea typeface="Times New Roman"/>
                <a:cs typeface="Times New Roman"/>
                <a:sym typeface="Times New Roman"/>
              </a:rPr>
              <a:t> The total count of bikes rented in summer was 2.28 million</a:t>
            </a:r>
            <a:endParaRPr/>
          </a:p>
          <a:p>
            <a:pPr indent="-196850" lvl="0" marL="285750" rtl="0" algn="l">
              <a:lnSpc>
                <a:spcPct val="115000"/>
              </a:lnSpc>
              <a:spcBef>
                <a:spcPts val="0"/>
              </a:spcBef>
              <a:spcAft>
                <a:spcPts val="0"/>
              </a:spcAft>
              <a:buClr>
                <a:schemeClr val="dk2"/>
              </a:buClr>
              <a:buSzPts val="1400"/>
              <a:buFont typeface="Arial"/>
              <a:buNone/>
            </a:pPr>
            <a:r>
              <a:t/>
            </a:r>
            <a:endParaRPr sz="1400">
              <a:solidFill>
                <a:schemeClr val="lt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chemeClr val="lt1"/>
              </a:buClr>
              <a:buSzPts val="1400"/>
              <a:buFont typeface="Arial"/>
              <a:buChar char="•"/>
            </a:pPr>
            <a:r>
              <a:rPr i="0" lang="en-US" sz="1400">
                <a:solidFill>
                  <a:schemeClr val="lt1"/>
                </a:solidFill>
                <a:latin typeface="Times New Roman"/>
                <a:ea typeface="Times New Roman"/>
                <a:cs typeface="Times New Roman"/>
                <a:sym typeface="Times New Roman"/>
              </a:rPr>
              <a:t>Second highest </a:t>
            </a:r>
            <a:r>
              <a:rPr lang="en-US" sz="1400">
                <a:solidFill>
                  <a:schemeClr val="lt1"/>
                </a:solidFill>
                <a:latin typeface="Times New Roman"/>
                <a:ea typeface="Times New Roman"/>
                <a:cs typeface="Times New Roman"/>
                <a:sym typeface="Times New Roman"/>
              </a:rPr>
              <a:t>Bikes were rented in </a:t>
            </a:r>
            <a:r>
              <a:rPr b="1" lang="en-US" sz="1400">
                <a:solidFill>
                  <a:schemeClr val="lt1"/>
                </a:solidFill>
                <a:latin typeface="Times New Roman"/>
                <a:ea typeface="Times New Roman"/>
                <a:cs typeface="Times New Roman"/>
                <a:sym typeface="Times New Roman"/>
              </a:rPr>
              <a:t>Autumn </a:t>
            </a:r>
            <a:r>
              <a:rPr lang="en-US" sz="1400">
                <a:solidFill>
                  <a:schemeClr val="lt1"/>
                </a:solidFill>
                <a:latin typeface="Times New Roman"/>
                <a:ea typeface="Times New Roman"/>
                <a:cs typeface="Times New Roman"/>
                <a:sym typeface="Times New Roman"/>
              </a:rPr>
              <a:t>around </a:t>
            </a:r>
            <a:r>
              <a:rPr b="1" lang="en-US" sz="1400">
                <a:solidFill>
                  <a:schemeClr val="lt1"/>
                </a:solidFill>
                <a:latin typeface="Times New Roman"/>
                <a:ea typeface="Times New Roman"/>
                <a:cs typeface="Times New Roman"/>
                <a:sym typeface="Times New Roman"/>
              </a:rPr>
              <a:t>1.79 million </a:t>
            </a:r>
            <a:r>
              <a:rPr lang="en-US" sz="1400">
                <a:solidFill>
                  <a:schemeClr val="lt1"/>
                </a:solidFill>
                <a:latin typeface="Times New Roman"/>
                <a:ea typeface="Times New Roman"/>
                <a:cs typeface="Times New Roman"/>
                <a:sym typeface="Times New Roman"/>
              </a:rPr>
              <a:t>followed by </a:t>
            </a:r>
            <a:r>
              <a:rPr b="1" lang="en-US" sz="1400">
                <a:solidFill>
                  <a:schemeClr val="lt1"/>
                </a:solidFill>
                <a:latin typeface="Times New Roman"/>
                <a:ea typeface="Times New Roman"/>
                <a:cs typeface="Times New Roman"/>
                <a:sym typeface="Times New Roman"/>
              </a:rPr>
              <a:t>Spring </a:t>
            </a:r>
            <a:r>
              <a:rPr lang="en-US" sz="1400">
                <a:solidFill>
                  <a:schemeClr val="lt1"/>
                </a:solidFill>
                <a:latin typeface="Times New Roman"/>
                <a:ea typeface="Times New Roman"/>
                <a:cs typeface="Times New Roman"/>
                <a:sym typeface="Times New Roman"/>
              </a:rPr>
              <a:t>in which </a:t>
            </a:r>
            <a:r>
              <a:rPr b="1" lang="en-US" sz="1400">
                <a:solidFill>
                  <a:schemeClr val="lt1"/>
                </a:solidFill>
                <a:latin typeface="Times New Roman"/>
                <a:ea typeface="Times New Roman"/>
                <a:cs typeface="Times New Roman"/>
                <a:sym typeface="Times New Roman"/>
              </a:rPr>
              <a:t>1.6 million </a:t>
            </a:r>
            <a:r>
              <a:rPr lang="en-US" sz="1400">
                <a:solidFill>
                  <a:schemeClr val="lt1"/>
                </a:solidFill>
                <a:latin typeface="Times New Roman"/>
                <a:ea typeface="Times New Roman"/>
                <a:cs typeface="Times New Roman"/>
                <a:sym typeface="Times New Roman"/>
              </a:rPr>
              <a:t>bikes are rented.</a:t>
            </a:r>
            <a:endParaRPr/>
          </a:p>
          <a:p>
            <a:pPr indent="0" lvl="0" marL="0" rtl="0" algn="l">
              <a:lnSpc>
                <a:spcPct val="115000"/>
              </a:lnSpc>
              <a:spcBef>
                <a:spcPts val="0"/>
              </a:spcBef>
              <a:spcAft>
                <a:spcPts val="0"/>
              </a:spcAft>
              <a:buClr>
                <a:schemeClr val="dk2"/>
              </a:buClr>
              <a:buSzPts val="1400"/>
              <a:buNone/>
            </a:pPr>
            <a:r>
              <a:t/>
            </a:r>
            <a:endParaRPr b="1" i="0" sz="1400">
              <a:solidFill>
                <a:schemeClr val="lt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chemeClr val="lt1"/>
              </a:buClr>
              <a:buSzPts val="1400"/>
              <a:buFont typeface="Arial"/>
              <a:buChar char="•"/>
            </a:pPr>
            <a:r>
              <a:rPr b="1" lang="en-US" sz="1400">
                <a:solidFill>
                  <a:schemeClr val="lt1"/>
                </a:solidFill>
                <a:latin typeface="Times New Roman"/>
                <a:ea typeface="Times New Roman"/>
                <a:cs typeface="Times New Roman"/>
                <a:sym typeface="Times New Roman"/>
              </a:rPr>
              <a:t>Winter </a:t>
            </a:r>
            <a:r>
              <a:rPr lang="en-US" sz="1400">
                <a:solidFill>
                  <a:schemeClr val="lt1"/>
                </a:solidFill>
                <a:latin typeface="Times New Roman"/>
                <a:ea typeface="Times New Roman"/>
                <a:cs typeface="Times New Roman"/>
                <a:sym typeface="Times New Roman"/>
              </a:rPr>
              <a:t>appears to be the least popular season for bike rentals. In the winter, just 487K bikes were rented.</a:t>
            </a:r>
            <a:endParaRPr/>
          </a:p>
          <a:p>
            <a:pPr indent="-82550" lvl="0" marL="171450" rtl="0" algn="l">
              <a:lnSpc>
                <a:spcPct val="115000"/>
              </a:lnSpc>
              <a:spcBef>
                <a:spcPts val="0"/>
              </a:spcBef>
              <a:spcAft>
                <a:spcPts val="0"/>
              </a:spcAft>
              <a:buClr>
                <a:schemeClr val="dk2"/>
              </a:buClr>
              <a:buSzPts val="1400"/>
              <a:buFont typeface="Arial"/>
              <a:buNone/>
            </a:pPr>
            <a:r>
              <a:t/>
            </a:r>
            <a:endParaRPr i="0" sz="1400">
              <a:solidFill>
                <a:schemeClr val="lt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chemeClr val="lt1"/>
              </a:buClr>
              <a:buSzPts val="1400"/>
              <a:buFont typeface="Arial"/>
              <a:buChar char="•"/>
            </a:pPr>
            <a:r>
              <a:rPr lang="en-US" sz="1400">
                <a:solidFill>
                  <a:schemeClr val="lt1"/>
                </a:solidFill>
                <a:latin typeface="Times New Roman"/>
                <a:ea typeface="Times New Roman"/>
                <a:cs typeface="Times New Roman"/>
                <a:sym typeface="Times New Roman"/>
              </a:rPr>
              <a:t>The </a:t>
            </a:r>
            <a:r>
              <a:rPr b="1" lang="en-US" sz="1400">
                <a:solidFill>
                  <a:schemeClr val="lt1"/>
                </a:solidFill>
                <a:latin typeface="Times New Roman"/>
                <a:ea typeface="Times New Roman"/>
                <a:cs typeface="Times New Roman"/>
                <a:sym typeface="Times New Roman"/>
              </a:rPr>
              <a:t>extreme temperatures </a:t>
            </a:r>
            <a:r>
              <a:rPr lang="en-US" sz="1400">
                <a:solidFill>
                  <a:schemeClr val="lt1"/>
                </a:solidFill>
                <a:latin typeface="Times New Roman"/>
                <a:ea typeface="Times New Roman"/>
                <a:cs typeface="Times New Roman"/>
                <a:sym typeface="Times New Roman"/>
              </a:rPr>
              <a:t>in Seoul in the </a:t>
            </a:r>
            <a:r>
              <a:rPr b="1" lang="en-US" sz="1400">
                <a:solidFill>
                  <a:schemeClr val="lt1"/>
                </a:solidFill>
                <a:latin typeface="Times New Roman"/>
                <a:ea typeface="Times New Roman"/>
                <a:cs typeface="Times New Roman"/>
                <a:sym typeface="Times New Roman"/>
              </a:rPr>
              <a:t>winter </a:t>
            </a:r>
            <a:r>
              <a:rPr lang="en-US" sz="1400">
                <a:solidFill>
                  <a:schemeClr val="lt1"/>
                </a:solidFill>
                <a:latin typeface="Times New Roman"/>
                <a:ea typeface="Times New Roman"/>
                <a:cs typeface="Times New Roman"/>
                <a:sym typeface="Times New Roman"/>
              </a:rPr>
              <a:t>might be a factor in the </a:t>
            </a:r>
            <a:r>
              <a:rPr b="1" lang="en-US" sz="1400">
                <a:solidFill>
                  <a:schemeClr val="lt1"/>
                </a:solidFill>
                <a:latin typeface="Times New Roman"/>
                <a:ea typeface="Times New Roman"/>
                <a:cs typeface="Times New Roman"/>
                <a:sym typeface="Times New Roman"/>
              </a:rPr>
              <a:t>low demand </a:t>
            </a:r>
            <a:r>
              <a:rPr lang="en-US" sz="1400">
                <a:solidFill>
                  <a:schemeClr val="lt1"/>
                </a:solidFill>
                <a:latin typeface="Times New Roman"/>
                <a:ea typeface="Times New Roman"/>
                <a:cs typeface="Times New Roman"/>
                <a:sym typeface="Times New Roman"/>
              </a:rPr>
              <a:t>for bikes in the winter.</a:t>
            </a:r>
            <a:endParaRPr i="0" sz="1400">
              <a:solidFill>
                <a:schemeClr val="lt1"/>
              </a:solidFill>
              <a:latin typeface="Times New Roman"/>
              <a:ea typeface="Times New Roman"/>
              <a:cs typeface="Times New Roman"/>
              <a:sym typeface="Times New Roman"/>
            </a:endParaRPr>
          </a:p>
        </p:txBody>
      </p:sp>
      <p:sp>
        <p:nvSpPr>
          <p:cNvPr id="101" name="Google Shape;101;p8"/>
          <p:cNvSpPr/>
          <p:nvPr/>
        </p:nvSpPr>
        <p:spPr>
          <a:xfrm>
            <a:off x="4454820" y="942754"/>
            <a:ext cx="23358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4.googleusercontent.com/xsRm2pF24hy_us9J5Eqm5i65JOJKPTu4gTnFsxWmCjh8MvdBq2_RWy4uLVpw9U9VhNXjvZP47m_xh7VNgXqTSjSP1eGicBGuGssB-XZMFDNptjjBic5xXgnpa2IyUheBEr01ghCs_SxV5NjtLIhS3A" id="102" name="Google Shape;102;p8"/>
          <p:cNvPicPr preferRelativeResize="0"/>
          <p:nvPr/>
        </p:nvPicPr>
        <p:blipFill rotWithShape="1">
          <a:blip r:embed="rId3">
            <a:alphaModFix/>
          </a:blip>
          <a:srcRect b="0" l="0" r="0" t="0"/>
          <a:stretch/>
        </p:blipFill>
        <p:spPr>
          <a:xfrm>
            <a:off x="5128547" y="1476080"/>
            <a:ext cx="3476737" cy="286023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9"/>
          <p:cNvSpPr txBox="1"/>
          <p:nvPr>
            <p:ph type="title"/>
          </p:nvPr>
        </p:nvSpPr>
        <p:spPr>
          <a:xfrm>
            <a:off x="0" y="1"/>
            <a:ext cx="8832300" cy="7429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a:solidFill>
                  <a:srgbClr val="FF0000"/>
                </a:solidFill>
                <a:latin typeface="Times New Roman"/>
                <a:ea typeface="Times New Roman"/>
                <a:cs typeface="Times New Roman"/>
                <a:sym typeface="Times New Roman"/>
              </a:rPr>
              <a:t>Bike Renting trend on holidays, Functioning days</a:t>
            </a:r>
            <a:r>
              <a:rPr lang="en-US" sz="3200">
                <a:solidFill>
                  <a:srgbClr val="FF0000"/>
                </a:solidFill>
                <a:latin typeface="Times New Roman"/>
                <a:ea typeface="Times New Roman"/>
                <a:cs typeface="Times New Roman"/>
                <a:sym typeface="Times New Roman"/>
              </a:rPr>
              <a:t>  </a:t>
            </a:r>
            <a:endParaRPr/>
          </a:p>
        </p:txBody>
      </p:sp>
      <p:sp>
        <p:nvSpPr>
          <p:cNvPr id="108" name="Google Shape;108;p9"/>
          <p:cNvSpPr txBox="1"/>
          <p:nvPr>
            <p:ph idx="1" type="body"/>
          </p:nvPr>
        </p:nvSpPr>
        <p:spPr>
          <a:xfrm>
            <a:off x="164306" y="921544"/>
            <a:ext cx="8983900" cy="213313"/>
          </a:xfrm>
          <a:prstGeom prst="rect">
            <a:avLst/>
          </a:prstGeom>
          <a:noFill/>
          <a:ln>
            <a:noFill/>
          </a:ln>
        </p:spPr>
        <p:txBody>
          <a:bodyPr anchorCtr="0" anchor="t" bIns="91425" lIns="91425" spcFirstLastPara="1" rIns="91425" wrap="square" tIns="91425">
            <a:noAutofit/>
          </a:bodyPr>
          <a:lstStyle/>
          <a:p>
            <a:pPr indent="-171450" lvl="0" marL="171450" rtl="0" algn="l">
              <a:lnSpc>
                <a:spcPct val="115000"/>
              </a:lnSpc>
              <a:spcBef>
                <a:spcPts val="0"/>
              </a:spcBef>
              <a:spcAft>
                <a:spcPts val="0"/>
              </a:spcAft>
              <a:buClr>
                <a:srgbClr val="212121"/>
              </a:buClr>
              <a:buSzPts val="1200"/>
              <a:buFont typeface="Arial"/>
              <a:buChar char="•"/>
            </a:pPr>
            <a:r>
              <a:rPr b="1" lang="en-US" sz="1200">
                <a:solidFill>
                  <a:srgbClr val="212121"/>
                </a:solidFill>
                <a:latin typeface="Times New Roman"/>
                <a:ea typeface="Times New Roman"/>
                <a:cs typeface="Times New Roman"/>
                <a:sym typeface="Times New Roman"/>
              </a:rPr>
              <a:t>People prefer </a:t>
            </a:r>
            <a:r>
              <a:rPr lang="en-US" sz="1200">
                <a:solidFill>
                  <a:srgbClr val="212121"/>
                </a:solidFill>
                <a:latin typeface="Times New Roman"/>
                <a:ea typeface="Times New Roman"/>
                <a:cs typeface="Times New Roman"/>
                <a:sym typeface="Times New Roman"/>
              </a:rPr>
              <a:t>to use the bike on </a:t>
            </a:r>
            <a:r>
              <a:rPr b="1" lang="en-US" sz="1200">
                <a:solidFill>
                  <a:srgbClr val="212121"/>
                </a:solidFill>
                <a:latin typeface="Times New Roman"/>
                <a:ea typeface="Times New Roman"/>
                <a:cs typeface="Times New Roman"/>
                <a:sym typeface="Times New Roman"/>
              </a:rPr>
              <a:t>Non-holiday more</a:t>
            </a:r>
            <a:r>
              <a:rPr lang="en-US" sz="1200">
                <a:solidFill>
                  <a:srgbClr val="212121"/>
                </a:solidFill>
                <a:latin typeface="Times New Roman"/>
                <a:ea typeface="Times New Roman"/>
                <a:cs typeface="Times New Roman"/>
                <a:sym typeface="Times New Roman"/>
              </a:rPr>
              <a:t> compared to </a:t>
            </a:r>
            <a:r>
              <a:rPr b="1" lang="en-US" sz="1200">
                <a:solidFill>
                  <a:srgbClr val="212121"/>
                </a:solidFill>
                <a:latin typeface="Times New Roman"/>
                <a:ea typeface="Times New Roman"/>
                <a:cs typeface="Times New Roman"/>
                <a:sym typeface="Times New Roman"/>
              </a:rPr>
              <a:t>Holidays</a:t>
            </a:r>
            <a:r>
              <a:rPr lang="en-US" sz="1200">
                <a:solidFill>
                  <a:srgbClr val="212121"/>
                </a:solidFill>
                <a:latin typeface="Times New Roman"/>
                <a:ea typeface="Times New Roman"/>
                <a:cs typeface="Times New Roman"/>
                <a:sym typeface="Times New Roman"/>
              </a:rPr>
              <a:t>.</a:t>
            </a:r>
            <a:endParaRPr/>
          </a:p>
          <a:p>
            <a:pPr indent="0" lvl="0" marL="0" rtl="0" algn="l">
              <a:lnSpc>
                <a:spcPct val="115000"/>
              </a:lnSpc>
              <a:spcBef>
                <a:spcPts val="0"/>
              </a:spcBef>
              <a:spcAft>
                <a:spcPts val="0"/>
              </a:spcAft>
              <a:buClr>
                <a:schemeClr val="dk2"/>
              </a:buClr>
              <a:buSzPts val="1200"/>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b="1" lang="en-US" sz="1200">
                <a:solidFill>
                  <a:srgbClr val="212121"/>
                </a:solidFill>
                <a:latin typeface="Times New Roman"/>
                <a:ea typeface="Times New Roman"/>
                <a:cs typeface="Times New Roman"/>
                <a:sym typeface="Times New Roman"/>
              </a:rPr>
              <a:t>5.9 million </a:t>
            </a:r>
            <a:r>
              <a:rPr lang="en-US" sz="1200">
                <a:solidFill>
                  <a:srgbClr val="212121"/>
                </a:solidFill>
                <a:latin typeface="Times New Roman"/>
                <a:ea typeface="Times New Roman"/>
                <a:cs typeface="Times New Roman"/>
                <a:sym typeface="Times New Roman"/>
              </a:rPr>
              <a:t>bikes are rented on </a:t>
            </a:r>
            <a:r>
              <a:rPr b="1" lang="en-US" sz="1200">
                <a:solidFill>
                  <a:srgbClr val="212121"/>
                </a:solidFill>
                <a:latin typeface="Times New Roman"/>
                <a:ea typeface="Times New Roman"/>
                <a:cs typeface="Times New Roman"/>
                <a:sym typeface="Times New Roman"/>
              </a:rPr>
              <a:t>Non-holidays</a:t>
            </a:r>
            <a:r>
              <a:rPr lang="en-US" sz="1200">
                <a:solidFill>
                  <a:srgbClr val="212121"/>
                </a:solidFill>
                <a:latin typeface="Times New Roman"/>
                <a:ea typeface="Times New Roman"/>
                <a:cs typeface="Times New Roman"/>
                <a:sym typeface="Times New Roman"/>
              </a:rPr>
              <a:t>, only a meager </a:t>
            </a:r>
            <a:r>
              <a:rPr b="1" lang="en-US" sz="1200">
                <a:solidFill>
                  <a:srgbClr val="212121"/>
                </a:solidFill>
                <a:latin typeface="Times New Roman"/>
                <a:ea typeface="Times New Roman"/>
                <a:cs typeface="Times New Roman"/>
                <a:sym typeface="Times New Roman"/>
              </a:rPr>
              <a:t>215K </a:t>
            </a:r>
            <a:r>
              <a:rPr lang="en-US" sz="1200">
                <a:solidFill>
                  <a:srgbClr val="212121"/>
                </a:solidFill>
                <a:latin typeface="Times New Roman"/>
                <a:ea typeface="Times New Roman"/>
                <a:cs typeface="Times New Roman"/>
                <a:sym typeface="Times New Roman"/>
              </a:rPr>
              <a:t>bikes were rented on </a:t>
            </a:r>
            <a:r>
              <a:rPr b="1" lang="en-US" sz="1200">
                <a:solidFill>
                  <a:srgbClr val="212121"/>
                </a:solidFill>
                <a:latin typeface="Times New Roman"/>
                <a:ea typeface="Times New Roman"/>
                <a:cs typeface="Times New Roman"/>
                <a:sym typeface="Times New Roman"/>
              </a:rPr>
              <a:t>holidays</a:t>
            </a:r>
            <a:r>
              <a:rPr lang="en-US" sz="1200">
                <a:solidFill>
                  <a:srgbClr val="212121"/>
                </a:solidFill>
                <a:latin typeface="Times New Roman"/>
                <a:ea typeface="Times New Roman"/>
                <a:cs typeface="Times New Roman"/>
                <a:sym typeface="Times New Roman"/>
              </a:rPr>
              <a:t>.</a:t>
            </a:r>
            <a:endParaRPr/>
          </a:p>
          <a:p>
            <a:pPr indent="0" lvl="0" marL="0" rtl="0" algn="l">
              <a:lnSpc>
                <a:spcPct val="115000"/>
              </a:lnSpc>
              <a:spcBef>
                <a:spcPts val="0"/>
              </a:spcBef>
              <a:spcAft>
                <a:spcPts val="0"/>
              </a:spcAft>
              <a:buClr>
                <a:schemeClr val="dk2"/>
              </a:buClr>
              <a:buSzPts val="1200"/>
              <a:buNone/>
            </a:pPr>
            <a:r>
              <a:t/>
            </a:r>
            <a:endParaRPr b="1" i="0"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i="0" lang="en-US" sz="1200">
                <a:solidFill>
                  <a:srgbClr val="212121"/>
                </a:solidFill>
                <a:latin typeface="Times New Roman"/>
                <a:ea typeface="Times New Roman"/>
                <a:cs typeface="Times New Roman"/>
                <a:sym typeface="Times New Roman"/>
              </a:rPr>
              <a:t> It's reasonable to conclude that the </a:t>
            </a:r>
            <a:r>
              <a:rPr b="1" i="0" lang="en-US" sz="1200">
                <a:solidFill>
                  <a:srgbClr val="212121"/>
                </a:solidFill>
                <a:latin typeface="Times New Roman"/>
                <a:ea typeface="Times New Roman"/>
                <a:cs typeface="Times New Roman"/>
                <a:sym typeface="Times New Roman"/>
              </a:rPr>
              <a:t>majority of clients </a:t>
            </a:r>
            <a:r>
              <a:rPr i="0" lang="en-US" sz="1200">
                <a:solidFill>
                  <a:srgbClr val="212121"/>
                </a:solidFill>
                <a:latin typeface="Times New Roman"/>
                <a:ea typeface="Times New Roman"/>
                <a:cs typeface="Times New Roman"/>
                <a:sym typeface="Times New Roman"/>
              </a:rPr>
              <a:t>in the </a:t>
            </a:r>
            <a:r>
              <a:rPr b="1" i="0" lang="en-US" sz="1200">
                <a:solidFill>
                  <a:srgbClr val="212121"/>
                </a:solidFill>
                <a:latin typeface="Times New Roman"/>
                <a:ea typeface="Times New Roman"/>
                <a:cs typeface="Times New Roman"/>
                <a:sym typeface="Times New Roman"/>
              </a:rPr>
              <a:t>bike rental sector </a:t>
            </a:r>
            <a:r>
              <a:rPr i="0" lang="en-US" sz="1200">
                <a:solidFill>
                  <a:srgbClr val="212121"/>
                </a:solidFill>
                <a:latin typeface="Times New Roman"/>
                <a:ea typeface="Times New Roman"/>
                <a:cs typeface="Times New Roman"/>
                <a:sym typeface="Times New Roman"/>
              </a:rPr>
              <a:t>are from </a:t>
            </a:r>
            <a:r>
              <a:rPr b="1" i="0" lang="en-US" sz="1200">
                <a:solidFill>
                  <a:srgbClr val="212121"/>
                </a:solidFill>
                <a:latin typeface="Times New Roman"/>
                <a:ea typeface="Times New Roman"/>
                <a:cs typeface="Times New Roman"/>
                <a:sym typeface="Times New Roman"/>
              </a:rPr>
              <a:t>Seoul's working class</a:t>
            </a:r>
            <a:r>
              <a:rPr i="0" lang="en-US" sz="1200">
                <a:solidFill>
                  <a:srgbClr val="212121"/>
                </a:solidFill>
                <a:latin typeface="Times New Roman"/>
                <a:ea typeface="Times New Roman"/>
                <a:cs typeface="Times New Roman"/>
                <a:sym typeface="Times New Roman"/>
              </a:rPr>
              <a:t>.</a:t>
            </a:r>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171450" lvl="0" marL="171450" rtl="0" algn="l">
              <a:lnSpc>
                <a:spcPct val="115000"/>
              </a:lnSpc>
              <a:spcBef>
                <a:spcPts val="0"/>
              </a:spcBef>
              <a:spcAft>
                <a:spcPts val="0"/>
              </a:spcAft>
              <a:buClr>
                <a:srgbClr val="212121"/>
              </a:buClr>
              <a:buSzPts val="1200"/>
              <a:buFont typeface="Arial"/>
              <a:buChar char="•"/>
            </a:pPr>
            <a:r>
              <a:rPr lang="en-US" sz="1200">
                <a:solidFill>
                  <a:srgbClr val="212121"/>
                </a:solidFill>
                <a:latin typeface="Times New Roman"/>
                <a:ea typeface="Times New Roman"/>
                <a:cs typeface="Times New Roman"/>
                <a:sym typeface="Times New Roman"/>
              </a:rPr>
              <a:t>All the bikes rented were on the functioning days.</a:t>
            </a:r>
            <a:endParaRPr i="0" sz="1200">
              <a:solidFill>
                <a:srgbClr val="212121"/>
              </a:solidFill>
              <a:latin typeface="Times New Roman"/>
              <a:ea typeface="Times New Roman"/>
              <a:cs typeface="Times New Roman"/>
              <a:sym typeface="Times New Roman"/>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95250" lvl="0" marL="171450" rtl="0" algn="l">
              <a:lnSpc>
                <a:spcPct val="115000"/>
              </a:lnSpc>
              <a:spcBef>
                <a:spcPts val="0"/>
              </a:spcBef>
              <a:spcAft>
                <a:spcPts val="0"/>
              </a:spcAft>
              <a:buClr>
                <a:schemeClr val="dk2"/>
              </a:buClr>
              <a:buSzPts val="1200"/>
              <a:buFont typeface="Arial"/>
              <a:buNone/>
            </a:pPr>
            <a:r>
              <a:t/>
            </a:r>
            <a:endParaRPr i="0" sz="1200">
              <a:solidFill>
                <a:srgbClr val="212121"/>
              </a:solidFill>
              <a:latin typeface="Times New Roman"/>
              <a:ea typeface="Times New Roman"/>
              <a:cs typeface="Times New Roman"/>
              <a:sym typeface="Times New Roman"/>
            </a:endParaRPr>
          </a:p>
          <a:p>
            <a:pPr indent="-95250" lvl="0" marL="171450" rtl="0" algn="l">
              <a:lnSpc>
                <a:spcPct val="115000"/>
              </a:lnSpc>
              <a:spcBef>
                <a:spcPts val="0"/>
              </a:spcBef>
              <a:spcAft>
                <a:spcPts val="0"/>
              </a:spcAft>
              <a:buClr>
                <a:schemeClr val="dk2"/>
              </a:buClr>
              <a:buSzPts val="1200"/>
              <a:buFont typeface="Arial"/>
              <a:buNone/>
            </a:pPr>
            <a:r>
              <a:t/>
            </a:r>
            <a:endParaRPr sz="1200">
              <a:solidFill>
                <a:srgbClr val="212121"/>
              </a:solidFill>
              <a:latin typeface="Times New Roman"/>
              <a:ea typeface="Times New Roman"/>
              <a:cs typeface="Times New Roman"/>
              <a:sym typeface="Times New Roman"/>
            </a:endParaRPr>
          </a:p>
          <a:p>
            <a:pPr indent="-95250" lvl="0" marL="171450" rtl="0" algn="l">
              <a:lnSpc>
                <a:spcPct val="115000"/>
              </a:lnSpc>
              <a:spcBef>
                <a:spcPts val="0"/>
              </a:spcBef>
              <a:spcAft>
                <a:spcPts val="0"/>
              </a:spcAft>
              <a:buClr>
                <a:schemeClr val="dk2"/>
              </a:buClr>
              <a:buSzPts val="1200"/>
              <a:buFont typeface="Arial"/>
              <a:buNone/>
            </a:pPr>
            <a:r>
              <a:t/>
            </a:r>
            <a:endParaRPr i="0" sz="1200">
              <a:solidFill>
                <a:srgbClr val="21212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2"/>
              </a:buClr>
              <a:buSzPts val="1200"/>
              <a:buNone/>
            </a:pPr>
            <a:r>
              <a:t/>
            </a:r>
            <a:endParaRPr i="0" sz="1200">
              <a:solidFill>
                <a:srgbClr val="212121"/>
              </a:solidFill>
              <a:latin typeface="Times New Roman"/>
              <a:ea typeface="Times New Roman"/>
              <a:cs typeface="Times New Roman"/>
              <a:sym typeface="Times New Roman"/>
            </a:endParaRPr>
          </a:p>
          <a:p>
            <a:pPr indent="0" lvl="0" marL="114300" rtl="0" algn="l">
              <a:lnSpc>
                <a:spcPct val="115000"/>
              </a:lnSpc>
              <a:spcBef>
                <a:spcPts val="0"/>
              </a:spcBef>
              <a:spcAft>
                <a:spcPts val="0"/>
              </a:spcAft>
              <a:buClr>
                <a:schemeClr val="dk2"/>
              </a:buClr>
              <a:buSzPts val="1200"/>
              <a:buNone/>
            </a:pPr>
            <a:r>
              <a:t/>
            </a:r>
            <a:endParaRPr sz="1200">
              <a:latin typeface="Times New Roman"/>
              <a:ea typeface="Times New Roman"/>
              <a:cs typeface="Times New Roman"/>
              <a:sym typeface="Times New Roman"/>
            </a:endParaRPr>
          </a:p>
        </p:txBody>
      </p:sp>
      <p:pic>
        <p:nvPicPr>
          <p:cNvPr descr="https://lh6.googleusercontent.com/_zRCY_SCAlL2KWXzftYedbHNnQIamyX25ej8akka2vCiMfqGLfFdSPTzoa2EEZPLPLy1pju7bSP02pPJQQ4sNWBAoWdzJ7pv8oBMrUpeBmAz6NCLJbZMp3CZp-ZG4dd-ajYBmW7w-F8XtNxSjt4_Dw" id="109" name="Google Shape;109;p9"/>
          <p:cNvPicPr preferRelativeResize="0"/>
          <p:nvPr/>
        </p:nvPicPr>
        <p:blipFill rotWithShape="1">
          <a:blip r:embed="rId3">
            <a:alphaModFix/>
          </a:blip>
          <a:srcRect b="0" l="0" r="0" t="0"/>
          <a:stretch/>
        </p:blipFill>
        <p:spPr>
          <a:xfrm>
            <a:off x="892766" y="2537637"/>
            <a:ext cx="3324816" cy="2605863"/>
          </a:xfrm>
          <a:prstGeom prst="rect">
            <a:avLst/>
          </a:prstGeom>
          <a:noFill/>
          <a:ln>
            <a:noFill/>
          </a:ln>
        </p:spPr>
      </p:pic>
      <p:sp>
        <p:nvSpPr>
          <p:cNvPr id="110" name="Google Shape;110;p9"/>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pic>
        <p:nvPicPr>
          <p:cNvPr descr="https://lh3.googleusercontent.com/jUPZ76esZmAFMQQW1MPc9Kqmkt3Jv8TU1YuOlPY5EcolGSckyxSpIEA5BywIt5Orf6vudvC_L3lQAE0nPeJucm-CH5EGC-YwlL349Y_8ASa-9-XjIsUC7lzPOZyt9uHCzmQUfISKjKWON9ZMFg8yyQ" id="111" name="Google Shape;111;p9"/>
          <p:cNvPicPr preferRelativeResize="0"/>
          <p:nvPr/>
        </p:nvPicPr>
        <p:blipFill rotWithShape="1">
          <a:blip r:embed="rId4">
            <a:alphaModFix/>
          </a:blip>
          <a:srcRect b="0" l="0" r="0" t="0"/>
          <a:stretch/>
        </p:blipFill>
        <p:spPr>
          <a:xfrm>
            <a:off x="5067817" y="2628453"/>
            <a:ext cx="3324816" cy="25150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Prajwal M 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546e5e1-5d42-4630-bacd-c69bfdcbd5e8_Enabled">
    <vt:lpwstr>true</vt:lpwstr>
  </property>
  <property fmtid="{D5CDD505-2E9C-101B-9397-08002B2CF9AE}" pid="3" name="MSIP_Label_d546e5e1-5d42-4630-bacd-c69bfdcbd5e8_SetDate">
    <vt:lpwstr>2022-04-22T18:26:09Z</vt:lpwstr>
  </property>
  <property fmtid="{D5CDD505-2E9C-101B-9397-08002B2CF9AE}" pid="4" name="MSIP_Label_d546e5e1-5d42-4630-bacd-c69bfdcbd5e8_Method">
    <vt:lpwstr>Standard</vt:lpwstr>
  </property>
  <property fmtid="{D5CDD505-2E9C-101B-9397-08002B2CF9AE}" pid="5" name="MSIP_Label_d546e5e1-5d42-4630-bacd-c69bfdcbd5e8_Name">
    <vt:lpwstr>d546e5e1-5d42-4630-bacd-c69bfdcbd5e8</vt:lpwstr>
  </property>
  <property fmtid="{D5CDD505-2E9C-101B-9397-08002B2CF9AE}" pid="6" name="MSIP_Label_d546e5e1-5d42-4630-bacd-c69bfdcbd5e8_SiteId">
    <vt:lpwstr>96ece526-9c7d-48b0-8daf-8b93c90a5d18</vt:lpwstr>
  </property>
  <property fmtid="{D5CDD505-2E9C-101B-9397-08002B2CF9AE}" pid="7" name="MSIP_Label_d546e5e1-5d42-4630-bacd-c69bfdcbd5e8_ActionId">
    <vt:lpwstr>43effcde-5c54-4a61-9ed6-622d18e8963b</vt:lpwstr>
  </property>
  <property fmtid="{D5CDD505-2E9C-101B-9397-08002B2CF9AE}" pid="8" name="MSIP_Label_d546e5e1-5d42-4630-bacd-c69bfdcbd5e8_ContentBits">
    <vt:lpwstr>0</vt:lpwstr>
  </property>
  <property fmtid="{D5CDD505-2E9C-101B-9397-08002B2CF9AE}" pid="9" name="SmartTag">
    <vt:lpwstr>4</vt:lpwstr>
  </property>
</Properties>
</file>